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96" r:id="rId5"/>
    <p:sldId id="297" r:id="rId6"/>
    <p:sldId id="316" r:id="rId7"/>
    <p:sldId id="299" r:id="rId8"/>
    <p:sldId id="317" r:id="rId9"/>
    <p:sldId id="300" r:id="rId10"/>
    <p:sldId id="301" r:id="rId11"/>
    <p:sldId id="312" r:id="rId12"/>
    <p:sldId id="313" r:id="rId13"/>
    <p:sldId id="314" r:id="rId14"/>
    <p:sldId id="318" r:id="rId15"/>
    <p:sldId id="311" r:id="rId16"/>
    <p:sldId id="28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2B2B2"/>
    <a:srgbClr val="C0C0C0"/>
    <a:srgbClr val="DDDDDD"/>
    <a:srgbClr val="0099CC"/>
    <a:srgbClr val="000000"/>
    <a:srgbClr val="808080"/>
    <a:srgbClr val="5F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3" autoAdjust="0"/>
    <p:restoredTop sz="94660"/>
  </p:normalViewPr>
  <p:slideViewPr>
    <p:cSldViewPr>
      <p:cViewPr varScale="1">
        <p:scale>
          <a:sx n="68" d="100"/>
          <a:sy n="68" d="100"/>
        </p:scale>
        <p:origin x="-1512" y="-96"/>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5BCBAED-8469-4AE7-ACDB-67CE48B61BEC}" type="slidenum">
              <a:rPr lang="en-US"/>
              <a:pPr/>
              <a:t>‹#›</a:t>
            </a:fld>
            <a:endParaRPr lang="en-US"/>
          </a:p>
        </p:txBody>
      </p:sp>
    </p:spTree>
    <p:extLst>
      <p:ext uri="{BB962C8B-B14F-4D97-AF65-F5344CB8AC3E}">
        <p14:creationId xmlns:p14="http://schemas.microsoft.com/office/powerpoint/2010/main" xmlns="" val="17503470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ChangeArrowheads="1"/>
          </p:cNvSpPr>
          <p:nvPr/>
        </p:nvSpPr>
        <p:spPr bwMode="gray">
          <a:xfrm>
            <a:off x="0" y="2514600"/>
            <a:ext cx="9144000" cy="1066800"/>
          </a:xfrm>
          <a:prstGeom prst="rect">
            <a:avLst/>
          </a:prstGeom>
          <a:gradFill rotWithShape="1">
            <a:gsLst>
              <a:gs pos="0">
                <a:schemeClr val="bg1">
                  <a:gamma/>
                  <a:tint val="0"/>
                  <a:invGamma/>
                </a:schemeClr>
              </a:gs>
              <a:gs pos="100000">
                <a:schemeClr val="bg1"/>
              </a:gs>
            </a:gsLst>
            <a:lin ang="0" scaled="1"/>
          </a:gradFill>
          <a:ln w="9525">
            <a:noFill/>
            <a:miter lim="800000"/>
            <a:headEnd/>
            <a:tailEnd/>
          </a:ln>
          <a:effectLst/>
        </p:spPr>
        <p:txBody>
          <a:bodyPr wrap="none" anchor="ctr"/>
          <a:lstStyle/>
          <a:p>
            <a:endParaRPr lang="ru-RU"/>
          </a:p>
        </p:txBody>
      </p:sp>
      <p:sp>
        <p:nvSpPr>
          <p:cNvPr id="4098" name="Rectangle 2"/>
          <p:cNvSpPr>
            <a:spLocks noChangeArrowheads="1"/>
          </p:cNvSpPr>
          <p:nvPr/>
        </p:nvSpPr>
        <p:spPr bwMode="gray">
          <a:xfrm>
            <a:off x="0" y="0"/>
            <a:ext cx="9144000" cy="2514600"/>
          </a:xfrm>
          <a:prstGeom prst="rect">
            <a:avLst/>
          </a:prstGeom>
          <a:solidFill>
            <a:schemeClr val="accent2"/>
          </a:solidFill>
          <a:ln w="9525">
            <a:noFill/>
            <a:miter lim="800000"/>
            <a:headEnd/>
            <a:tailEnd/>
          </a:ln>
          <a:effectLst/>
        </p:spPr>
        <p:txBody>
          <a:bodyPr wrap="none" anchor="ctr"/>
          <a:lstStyle/>
          <a:p>
            <a:endParaRPr lang="ru-RU"/>
          </a:p>
        </p:txBody>
      </p:sp>
      <p:pic>
        <p:nvPicPr>
          <p:cNvPr id="4120" name="Picture 24" descr="02"/>
          <p:cNvPicPr>
            <a:picLocks noChangeAspect="1" noChangeArrowheads="1"/>
          </p:cNvPicPr>
          <p:nvPr/>
        </p:nvPicPr>
        <p:blipFill>
          <a:blip r:embed="rId2" cstate="print"/>
          <a:srcRect/>
          <a:stretch>
            <a:fillRect/>
          </a:stretch>
        </p:blipFill>
        <p:spPr bwMode="auto">
          <a:xfrm>
            <a:off x="4800600" y="103188"/>
            <a:ext cx="4162425" cy="4087812"/>
          </a:xfrm>
          <a:prstGeom prst="rect">
            <a:avLst/>
          </a:prstGeom>
          <a:noFill/>
        </p:spPr>
      </p:pic>
      <p:sp>
        <p:nvSpPr>
          <p:cNvPr id="4100" name="Rectangle 4"/>
          <p:cNvSpPr>
            <a:spLocks noChangeArrowheads="1"/>
          </p:cNvSpPr>
          <p:nvPr/>
        </p:nvSpPr>
        <p:spPr bwMode="gray">
          <a:xfrm>
            <a:off x="0" y="3200400"/>
            <a:ext cx="9144000" cy="3657600"/>
          </a:xfrm>
          <a:prstGeom prst="rect">
            <a:avLst/>
          </a:prstGeom>
          <a:solidFill>
            <a:schemeClr val="accent1"/>
          </a:solidFill>
          <a:ln w="9525">
            <a:noFill/>
            <a:miter lim="800000"/>
            <a:headEnd/>
            <a:tailEnd/>
          </a:ln>
          <a:effectLst/>
        </p:spPr>
        <p:txBody>
          <a:bodyPr wrap="none" anchor="ctr"/>
          <a:lstStyle/>
          <a:p>
            <a:endParaRPr lang="ru-RU"/>
          </a:p>
        </p:txBody>
      </p:sp>
      <p:pic>
        <p:nvPicPr>
          <p:cNvPr id="4121" name="Picture 25" descr="02"/>
          <p:cNvPicPr>
            <a:picLocks noChangeAspect="1" noChangeArrowheads="1"/>
          </p:cNvPicPr>
          <p:nvPr/>
        </p:nvPicPr>
        <p:blipFill>
          <a:blip r:embed="rId3" cstate="print"/>
          <a:srcRect/>
          <a:stretch>
            <a:fillRect/>
          </a:stretch>
        </p:blipFill>
        <p:spPr bwMode="auto">
          <a:xfrm>
            <a:off x="1066800" y="3048000"/>
            <a:ext cx="1981200" cy="1946275"/>
          </a:xfrm>
          <a:prstGeom prst="rect">
            <a:avLst/>
          </a:prstGeom>
          <a:noFill/>
        </p:spPr>
      </p:pic>
      <p:pic>
        <p:nvPicPr>
          <p:cNvPr id="4118" name="Picture 22"/>
          <p:cNvPicPr>
            <a:picLocks noChangeAspect="1" noChangeArrowheads="1"/>
          </p:cNvPicPr>
          <p:nvPr/>
        </p:nvPicPr>
        <p:blipFill>
          <a:blip r:embed="rId4" cstate="print"/>
          <a:srcRect/>
          <a:stretch>
            <a:fillRect/>
          </a:stretch>
        </p:blipFill>
        <p:spPr bwMode="auto">
          <a:xfrm>
            <a:off x="6781800" y="1538288"/>
            <a:ext cx="2057400" cy="1890712"/>
          </a:xfrm>
          <a:prstGeom prst="rect">
            <a:avLst/>
          </a:prstGeom>
          <a:noFill/>
          <a:ln w="9525">
            <a:noFill/>
            <a:miter lim="800000"/>
            <a:headEnd/>
            <a:tailEnd/>
          </a:ln>
          <a:effectLst/>
        </p:spPr>
      </p:pic>
      <p:pic>
        <p:nvPicPr>
          <p:cNvPr id="4117" name="Picture 21"/>
          <p:cNvPicPr>
            <a:picLocks noChangeAspect="1" noChangeArrowheads="1"/>
          </p:cNvPicPr>
          <p:nvPr/>
        </p:nvPicPr>
        <p:blipFill>
          <a:blip r:embed="rId5" cstate="print"/>
          <a:srcRect/>
          <a:stretch>
            <a:fillRect/>
          </a:stretch>
        </p:blipFill>
        <p:spPr bwMode="auto">
          <a:xfrm>
            <a:off x="4419600" y="2439988"/>
            <a:ext cx="4495800" cy="3808412"/>
          </a:xfrm>
          <a:prstGeom prst="rect">
            <a:avLst/>
          </a:prstGeom>
          <a:noFill/>
          <a:ln w="9525">
            <a:noFill/>
            <a:miter lim="800000"/>
            <a:headEnd/>
            <a:tailEnd/>
          </a:ln>
          <a:effectLst/>
        </p:spPr>
      </p:pic>
      <p:sp>
        <p:nvSpPr>
          <p:cNvPr id="4101" name="Rectangle 5"/>
          <p:cNvSpPr>
            <a:spLocks noGrp="1" noChangeArrowheads="1"/>
          </p:cNvSpPr>
          <p:nvPr>
            <p:ph type="ctrTitle"/>
          </p:nvPr>
        </p:nvSpPr>
        <p:spPr>
          <a:xfrm>
            <a:off x="457200" y="685800"/>
            <a:ext cx="8229600" cy="1524000"/>
          </a:xfrm>
        </p:spPr>
        <p:txBody>
          <a:bodyPr/>
          <a:lstStyle>
            <a:lvl1pPr>
              <a:defRPr sz="5500"/>
            </a:lvl1pPr>
          </a:lstStyle>
          <a:p>
            <a:r>
              <a:rPr lang="ru-RU" smtClean="0"/>
              <a:t>Образец заголовка</a:t>
            </a:r>
            <a:endParaRPr lang="en-US"/>
          </a:p>
        </p:txBody>
      </p:sp>
      <p:sp>
        <p:nvSpPr>
          <p:cNvPr id="4102" name="Rectangle 6"/>
          <p:cNvSpPr>
            <a:spLocks noGrp="1" noChangeArrowheads="1"/>
          </p:cNvSpPr>
          <p:nvPr>
            <p:ph type="subTitle" idx="1"/>
          </p:nvPr>
        </p:nvSpPr>
        <p:spPr>
          <a:xfrm>
            <a:off x="457200" y="2590800"/>
            <a:ext cx="5715000" cy="533400"/>
          </a:xfrm>
        </p:spPr>
        <p:txBody>
          <a:bodyPr/>
          <a:lstStyle>
            <a:lvl1pPr marL="0" indent="0">
              <a:buFontTx/>
              <a:buNone/>
              <a:defRPr sz="2000">
                <a:solidFill>
                  <a:schemeClr val="tx2"/>
                </a:solidFill>
              </a:defRPr>
            </a:lvl1pPr>
          </a:lstStyle>
          <a:p>
            <a:r>
              <a:rPr lang="ru-RU" smtClean="0"/>
              <a:t>Образец подзаголовка</a:t>
            </a:r>
            <a:endParaRPr lang="en-US"/>
          </a:p>
        </p:txBody>
      </p:sp>
      <p:pic>
        <p:nvPicPr>
          <p:cNvPr id="4122" name="Picture 26" descr="03"/>
          <p:cNvPicPr>
            <a:picLocks noChangeAspect="1" noChangeArrowheads="1"/>
          </p:cNvPicPr>
          <p:nvPr/>
        </p:nvPicPr>
        <p:blipFill>
          <a:blip r:embed="rId6" cstate="print"/>
          <a:srcRect/>
          <a:stretch>
            <a:fillRect/>
          </a:stretch>
        </p:blipFill>
        <p:spPr bwMode="auto">
          <a:xfrm>
            <a:off x="0" y="4876800"/>
            <a:ext cx="1382713" cy="1981200"/>
          </a:xfrm>
          <a:prstGeom prst="rect">
            <a:avLst/>
          </a:prstGeom>
          <a:noFill/>
        </p:spPr>
      </p:pic>
      <p:sp>
        <p:nvSpPr>
          <p:cNvPr id="4103" name="Rectangle 7"/>
          <p:cNvSpPr>
            <a:spLocks noGrp="1" noChangeArrowheads="1"/>
          </p:cNvSpPr>
          <p:nvPr>
            <p:ph type="dt" sz="half" idx="2"/>
          </p:nvPr>
        </p:nvSpPr>
        <p:spPr bwMode="white">
          <a:xfrm>
            <a:off x="1295400" y="6553200"/>
            <a:ext cx="2133600" cy="168275"/>
          </a:xfrm>
        </p:spPr>
        <p:txBody>
          <a:bodyPr/>
          <a:lstStyle>
            <a:lvl1pPr>
              <a:defRPr sz="1400">
                <a:solidFill>
                  <a:srgbClr val="FFFFFF"/>
                </a:solidFill>
              </a:defRPr>
            </a:lvl1pPr>
          </a:lstStyle>
          <a:p>
            <a:endParaRPr lang="en-US"/>
          </a:p>
        </p:txBody>
      </p:sp>
      <p:sp>
        <p:nvSpPr>
          <p:cNvPr id="4104" name="Rectangle 8"/>
          <p:cNvSpPr>
            <a:spLocks noGrp="1" noChangeArrowheads="1"/>
          </p:cNvSpPr>
          <p:nvPr>
            <p:ph type="ftr" sz="quarter" idx="3"/>
          </p:nvPr>
        </p:nvSpPr>
        <p:spPr bwMode="white">
          <a:xfrm>
            <a:off x="3657600" y="6553200"/>
            <a:ext cx="2895600" cy="168275"/>
          </a:xfrm>
        </p:spPr>
        <p:txBody>
          <a:bodyPr/>
          <a:lstStyle>
            <a:lvl1pPr>
              <a:defRPr sz="1400">
                <a:solidFill>
                  <a:srgbClr val="FFFFFF"/>
                </a:solidFill>
              </a:defRPr>
            </a:lvl1pPr>
          </a:lstStyle>
          <a:p>
            <a:endParaRPr lang="ru-RU"/>
          </a:p>
        </p:txBody>
      </p:sp>
      <p:sp>
        <p:nvSpPr>
          <p:cNvPr id="4105" name="Rectangle 9"/>
          <p:cNvSpPr>
            <a:spLocks noGrp="1" noChangeArrowheads="1"/>
          </p:cNvSpPr>
          <p:nvPr>
            <p:ph type="sldNum" sz="quarter" idx="4"/>
          </p:nvPr>
        </p:nvSpPr>
        <p:spPr bwMode="white">
          <a:xfrm>
            <a:off x="6781800" y="6553200"/>
            <a:ext cx="1066800" cy="168275"/>
          </a:xfrm>
        </p:spPr>
        <p:txBody>
          <a:bodyPr/>
          <a:lstStyle>
            <a:lvl1pPr>
              <a:defRPr sz="1400">
                <a:solidFill>
                  <a:srgbClr val="FFFFFF"/>
                </a:solidFill>
              </a:defRPr>
            </a:lvl1pPr>
          </a:lstStyle>
          <a:p>
            <a:fld id="{92CCCD7E-5605-44BC-8C1B-58D1EC171CE5}" type="slidenum">
              <a:rPr lang="en-US"/>
              <a:pPr/>
              <a:t>‹#›</a:t>
            </a:fld>
            <a:endParaRPr lang="en-US"/>
          </a:p>
        </p:txBody>
      </p:sp>
      <p:sp>
        <p:nvSpPr>
          <p:cNvPr id="4123" name="Text Box 27"/>
          <p:cNvSpPr txBox="1">
            <a:spLocks noChangeArrowheads="1"/>
          </p:cNvSpPr>
          <p:nvPr/>
        </p:nvSpPr>
        <p:spPr bwMode="auto">
          <a:xfrm>
            <a:off x="8001000" y="6415088"/>
            <a:ext cx="1047750" cy="366712"/>
          </a:xfrm>
          <a:prstGeom prst="rect">
            <a:avLst/>
          </a:prstGeom>
          <a:noFill/>
          <a:ln w="9525">
            <a:noFill/>
            <a:miter lim="800000"/>
            <a:headEnd/>
            <a:tailEnd/>
          </a:ln>
          <a:effectLst/>
        </p:spPr>
        <p:txBody>
          <a:bodyPr wrap="none">
            <a:spAutoFit/>
          </a:bodyPr>
          <a:lstStyle/>
          <a:p>
            <a:r>
              <a:rPr lang="en-US" b="1">
                <a:solidFill>
                  <a:schemeClr val="bg2"/>
                </a:solidFill>
              </a:rPr>
              <a:t>L/O/G/O</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омер слайда 4"/>
          <p:cNvSpPr>
            <a:spLocks noGrp="1"/>
          </p:cNvSpPr>
          <p:nvPr>
            <p:ph type="sldNum" sz="quarter" idx="11"/>
          </p:nvPr>
        </p:nvSpPr>
        <p:spPr/>
        <p:txBody>
          <a:bodyPr/>
          <a:lstStyle>
            <a:lvl1pPr>
              <a:defRPr/>
            </a:lvl1pPr>
          </a:lstStyle>
          <a:p>
            <a:fld id="{C2DE692D-D1A7-463C-AA25-829ECBF01F60}" type="slidenum">
              <a:rPr lang="en-US"/>
              <a:pPr/>
              <a:t>‹#›</a:t>
            </a:fld>
            <a:endParaRPr lang="en-US"/>
          </a:p>
        </p:txBody>
      </p:sp>
      <p:sp>
        <p:nvSpPr>
          <p:cNvPr id="6" name="Нижний колонтитул 5"/>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6172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6172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омер слайда 4"/>
          <p:cNvSpPr>
            <a:spLocks noGrp="1"/>
          </p:cNvSpPr>
          <p:nvPr>
            <p:ph type="sldNum" sz="quarter" idx="11"/>
          </p:nvPr>
        </p:nvSpPr>
        <p:spPr/>
        <p:txBody>
          <a:bodyPr/>
          <a:lstStyle>
            <a:lvl1pPr>
              <a:defRPr/>
            </a:lvl1pPr>
          </a:lstStyle>
          <a:p>
            <a:fld id="{64CDD7D0-A646-4B98-A3F5-E46492401F66}" type="slidenum">
              <a:rPr lang="en-US"/>
              <a:pPr/>
              <a:t>‹#›</a:t>
            </a:fld>
            <a:endParaRPr lang="en-US"/>
          </a:p>
        </p:txBody>
      </p:sp>
      <p:sp>
        <p:nvSpPr>
          <p:cNvPr id="6" name="Нижний колонтитул 5"/>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7461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533525"/>
            <a:ext cx="4038600" cy="50196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33525"/>
            <a:ext cx="4038600" cy="50196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613525"/>
            <a:ext cx="2133600" cy="244475"/>
          </a:xfrm>
        </p:spPr>
        <p:txBody>
          <a:bodyPr/>
          <a:lstStyle>
            <a:lvl1pPr>
              <a:defRPr/>
            </a:lvl1pPr>
          </a:lstStyle>
          <a:p>
            <a:endParaRPr lang="en-US"/>
          </a:p>
        </p:txBody>
      </p:sp>
      <p:sp>
        <p:nvSpPr>
          <p:cNvPr id="6" name="Номер слайда 5"/>
          <p:cNvSpPr>
            <a:spLocks noGrp="1"/>
          </p:cNvSpPr>
          <p:nvPr>
            <p:ph type="sldNum" sz="quarter" idx="11"/>
          </p:nvPr>
        </p:nvSpPr>
        <p:spPr>
          <a:xfrm>
            <a:off x="6553200" y="6613525"/>
            <a:ext cx="2133600" cy="244475"/>
          </a:xfrm>
        </p:spPr>
        <p:txBody>
          <a:bodyPr/>
          <a:lstStyle>
            <a:lvl1pPr>
              <a:defRPr/>
            </a:lvl1pPr>
          </a:lstStyle>
          <a:p>
            <a:fld id="{9FC3847E-605F-4920-A422-F3C06AC3220D}" type="slidenum">
              <a:rPr lang="en-US"/>
              <a:pPr/>
              <a:t>‹#›</a:t>
            </a:fld>
            <a:endParaRPr lang="en-US"/>
          </a:p>
        </p:txBody>
      </p:sp>
      <p:sp>
        <p:nvSpPr>
          <p:cNvPr id="7" name="Нижний колонтитул 6"/>
          <p:cNvSpPr>
            <a:spLocks noGrp="1"/>
          </p:cNvSpPr>
          <p:nvPr>
            <p:ph type="ftr" sz="quarter" idx="12"/>
          </p:nvPr>
        </p:nvSpPr>
        <p:spPr>
          <a:xfrm>
            <a:off x="457200" y="1143000"/>
            <a:ext cx="8458200" cy="239713"/>
          </a:xfrm>
        </p:spPr>
        <p:txBody>
          <a:bodyPr/>
          <a:lstStyle>
            <a:lvl1pPr>
              <a:defRPr/>
            </a:lvl1pPr>
          </a:lstStyle>
          <a:p>
            <a:r>
              <a:rPr lang="en-US"/>
              <a:t>www.themegallery.com</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7461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533525"/>
            <a:ext cx="8229600" cy="5019675"/>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613525"/>
            <a:ext cx="2133600" cy="244475"/>
          </a:xfrm>
        </p:spPr>
        <p:txBody>
          <a:bodyPr/>
          <a:lstStyle>
            <a:lvl1pPr>
              <a:defRPr/>
            </a:lvl1pPr>
          </a:lstStyle>
          <a:p>
            <a:endParaRPr lang="en-US"/>
          </a:p>
        </p:txBody>
      </p:sp>
      <p:sp>
        <p:nvSpPr>
          <p:cNvPr id="5" name="Номер слайда 4"/>
          <p:cNvSpPr>
            <a:spLocks noGrp="1"/>
          </p:cNvSpPr>
          <p:nvPr>
            <p:ph type="sldNum" sz="quarter" idx="11"/>
          </p:nvPr>
        </p:nvSpPr>
        <p:spPr>
          <a:xfrm>
            <a:off x="6553200" y="6613525"/>
            <a:ext cx="2133600" cy="244475"/>
          </a:xfrm>
        </p:spPr>
        <p:txBody>
          <a:bodyPr/>
          <a:lstStyle>
            <a:lvl1pPr>
              <a:defRPr/>
            </a:lvl1pPr>
          </a:lstStyle>
          <a:p>
            <a:fld id="{DC80E9D2-2EB7-4E0F-953D-B003F485083D}" type="slidenum">
              <a:rPr lang="en-US"/>
              <a:pPr/>
              <a:t>‹#›</a:t>
            </a:fld>
            <a:endParaRPr lang="en-US"/>
          </a:p>
        </p:txBody>
      </p:sp>
      <p:sp>
        <p:nvSpPr>
          <p:cNvPr id="6" name="Нижний колонтитул 5"/>
          <p:cNvSpPr>
            <a:spLocks noGrp="1"/>
          </p:cNvSpPr>
          <p:nvPr>
            <p:ph type="ftr" sz="quarter" idx="12"/>
          </p:nvPr>
        </p:nvSpPr>
        <p:spPr>
          <a:xfrm>
            <a:off x="457200" y="1143000"/>
            <a:ext cx="8458200" cy="239713"/>
          </a:xfrm>
        </p:spPr>
        <p:txBody>
          <a:bodyPr/>
          <a:lstStyle>
            <a:lvl1pPr>
              <a:defRPr/>
            </a:lvl1pPr>
          </a:lstStyle>
          <a:p>
            <a:r>
              <a:rPr lang="en-US"/>
              <a:t>www.themegallery.com</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74612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533525"/>
            <a:ext cx="8229600" cy="5019675"/>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457200" y="6613525"/>
            <a:ext cx="2133600" cy="244475"/>
          </a:xfrm>
        </p:spPr>
        <p:txBody>
          <a:bodyPr/>
          <a:lstStyle>
            <a:lvl1pPr>
              <a:defRPr/>
            </a:lvl1pPr>
          </a:lstStyle>
          <a:p>
            <a:endParaRPr lang="en-US"/>
          </a:p>
        </p:txBody>
      </p:sp>
      <p:sp>
        <p:nvSpPr>
          <p:cNvPr id="5" name="Номер слайда 4"/>
          <p:cNvSpPr>
            <a:spLocks noGrp="1"/>
          </p:cNvSpPr>
          <p:nvPr>
            <p:ph type="sldNum" sz="quarter" idx="11"/>
          </p:nvPr>
        </p:nvSpPr>
        <p:spPr>
          <a:xfrm>
            <a:off x="6553200" y="6613525"/>
            <a:ext cx="2133600" cy="244475"/>
          </a:xfrm>
        </p:spPr>
        <p:txBody>
          <a:bodyPr/>
          <a:lstStyle>
            <a:lvl1pPr>
              <a:defRPr/>
            </a:lvl1pPr>
          </a:lstStyle>
          <a:p>
            <a:fld id="{0F127503-7BFA-4081-8D83-2536F57CF01F}" type="slidenum">
              <a:rPr lang="en-US"/>
              <a:pPr/>
              <a:t>‹#›</a:t>
            </a:fld>
            <a:endParaRPr lang="en-US"/>
          </a:p>
        </p:txBody>
      </p:sp>
      <p:sp>
        <p:nvSpPr>
          <p:cNvPr id="6" name="Нижний колонтитул 5"/>
          <p:cNvSpPr>
            <a:spLocks noGrp="1"/>
          </p:cNvSpPr>
          <p:nvPr>
            <p:ph type="ftr" sz="quarter" idx="12"/>
          </p:nvPr>
        </p:nvSpPr>
        <p:spPr>
          <a:xfrm>
            <a:off x="457200" y="1143000"/>
            <a:ext cx="8458200" cy="239713"/>
          </a:xfrm>
        </p:spPr>
        <p:txBody>
          <a:bodyPr/>
          <a:lstStyle>
            <a:lvl1pPr>
              <a:defRPr/>
            </a:lvl1pPr>
          </a:lstStyle>
          <a:p>
            <a:r>
              <a:rPr lang="en-US"/>
              <a:t>www.themegallery.com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омер слайда 4"/>
          <p:cNvSpPr>
            <a:spLocks noGrp="1"/>
          </p:cNvSpPr>
          <p:nvPr>
            <p:ph type="sldNum" sz="quarter" idx="11"/>
          </p:nvPr>
        </p:nvSpPr>
        <p:spPr/>
        <p:txBody>
          <a:bodyPr/>
          <a:lstStyle>
            <a:lvl1pPr>
              <a:defRPr/>
            </a:lvl1pPr>
          </a:lstStyle>
          <a:p>
            <a:fld id="{35A33677-6C89-4D66-9764-E9269F90FF51}" type="slidenum">
              <a:rPr lang="en-US"/>
              <a:pPr/>
              <a:t>‹#›</a:t>
            </a:fld>
            <a:endParaRPr lang="en-US"/>
          </a:p>
        </p:txBody>
      </p:sp>
      <p:sp>
        <p:nvSpPr>
          <p:cNvPr id="6" name="Нижний колонтитул 5"/>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омер слайда 4"/>
          <p:cNvSpPr>
            <a:spLocks noGrp="1"/>
          </p:cNvSpPr>
          <p:nvPr>
            <p:ph type="sldNum" sz="quarter" idx="11"/>
          </p:nvPr>
        </p:nvSpPr>
        <p:spPr/>
        <p:txBody>
          <a:bodyPr/>
          <a:lstStyle>
            <a:lvl1pPr>
              <a:defRPr/>
            </a:lvl1pPr>
          </a:lstStyle>
          <a:p>
            <a:fld id="{4322FA6C-FDE7-411E-9823-87B840C5ABF2}" type="slidenum">
              <a:rPr lang="en-US"/>
              <a:pPr/>
              <a:t>‹#›</a:t>
            </a:fld>
            <a:endParaRPr lang="en-US"/>
          </a:p>
        </p:txBody>
      </p:sp>
      <p:sp>
        <p:nvSpPr>
          <p:cNvPr id="6" name="Нижний колонтитул 5"/>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533525"/>
            <a:ext cx="4038600" cy="5019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33525"/>
            <a:ext cx="4038600" cy="5019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омер слайда 5"/>
          <p:cNvSpPr>
            <a:spLocks noGrp="1"/>
          </p:cNvSpPr>
          <p:nvPr>
            <p:ph type="sldNum" sz="quarter" idx="11"/>
          </p:nvPr>
        </p:nvSpPr>
        <p:spPr/>
        <p:txBody>
          <a:bodyPr/>
          <a:lstStyle>
            <a:lvl1pPr>
              <a:defRPr/>
            </a:lvl1pPr>
          </a:lstStyle>
          <a:p>
            <a:fld id="{D702B617-10BE-4D12-9AF8-21FBC1D175CA}" type="slidenum">
              <a:rPr lang="en-US"/>
              <a:pPr/>
              <a:t>‹#›</a:t>
            </a:fld>
            <a:endParaRPr lang="en-US"/>
          </a:p>
        </p:txBody>
      </p:sp>
      <p:sp>
        <p:nvSpPr>
          <p:cNvPr id="7" name="Нижний колонтитул 6"/>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омер слайда 7"/>
          <p:cNvSpPr>
            <a:spLocks noGrp="1"/>
          </p:cNvSpPr>
          <p:nvPr>
            <p:ph type="sldNum" sz="quarter" idx="11"/>
          </p:nvPr>
        </p:nvSpPr>
        <p:spPr/>
        <p:txBody>
          <a:bodyPr/>
          <a:lstStyle>
            <a:lvl1pPr>
              <a:defRPr/>
            </a:lvl1pPr>
          </a:lstStyle>
          <a:p>
            <a:fld id="{342C813C-2DD9-419F-B948-D230D1E4FABD}" type="slidenum">
              <a:rPr lang="en-US"/>
              <a:pPr/>
              <a:t>‹#›</a:t>
            </a:fld>
            <a:endParaRPr lang="en-US"/>
          </a:p>
        </p:txBody>
      </p:sp>
      <p:sp>
        <p:nvSpPr>
          <p:cNvPr id="9" name="Нижний колонтитул 8"/>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омер слайда 3"/>
          <p:cNvSpPr>
            <a:spLocks noGrp="1"/>
          </p:cNvSpPr>
          <p:nvPr>
            <p:ph type="sldNum" sz="quarter" idx="11"/>
          </p:nvPr>
        </p:nvSpPr>
        <p:spPr/>
        <p:txBody>
          <a:bodyPr/>
          <a:lstStyle>
            <a:lvl1pPr>
              <a:defRPr/>
            </a:lvl1pPr>
          </a:lstStyle>
          <a:p>
            <a:fld id="{E52344A1-A6EF-4693-861B-17A509E647FF}" type="slidenum">
              <a:rPr lang="en-US"/>
              <a:pPr/>
              <a:t>‹#›</a:t>
            </a:fld>
            <a:endParaRPr lang="en-US"/>
          </a:p>
        </p:txBody>
      </p:sp>
      <p:sp>
        <p:nvSpPr>
          <p:cNvPr id="5" name="Нижний колонтитул 4"/>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омер слайда 2"/>
          <p:cNvSpPr>
            <a:spLocks noGrp="1"/>
          </p:cNvSpPr>
          <p:nvPr>
            <p:ph type="sldNum" sz="quarter" idx="11"/>
          </p:nvPr>
        </p:nvSpPr>
        <p:spPr/>
        <p:txBody>
          <a:bodyPr/>
          <a:lstStyle>
            <a:lvl1pPr>
              <a:defRPr/>
            </a:lvl1pPr>
          </a:lstStyle>
          <a:p>
            <a:fld id="{D572418C-F4B2-4B4C-B434-7E1F055989F8}" type="slidenum">
              <a:rPr lang="en-US"/>
              <a:pPr/>
              <a:t>‹#›</a:t>
            </a:fld>
            <a:endParaRPr lang="en-US"/>
          </a:p>
        </p:txBody>
      </p:sp>
      <p:sp>
        <p:nvSpPr>
          <p:cNvPr id="4" name="Нижний колонтитул 3"/>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омер слайда 5"/>
          <p:cNvSpPr>
            <a:spLocks noGrp="1"/>
          </p:cNvSpPr>
          <p:nvPr>
            <p:ph type="sldNum" sz="quarter" idx="11"/>
          </p:nvPr>
        </p:nvSpPr>
        <p:spPr/>
        <p:txBody>
          <a:bodyPr/>
          <a:lstStyle>
            <a:lvl1pPr>
              <a:defRPr/>
            </a:lvl1pPr>
          </a:lstStyle>
          <a:p>
            <a:fld id="{73FA6178-FB06-4B47-8A21-00E49A0890F8}" type="slidenum">
              <a:rPr lang="en-US"/>
              <a:pPr/>
              <a:t>‹#›</a:t>
            </a:fld>
            <a:endParaRPr lang="en-US"/>
          </a:p>
        </p:txBody>
      </p:sp>
      <p:sp>
        <p:nvSpPr>
          <p:cNvPr id="7" name="Нижний колонтитул 6"/>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омер слайда 5"/>
          <p:cNvSpPr>
            <a:spLocks noGrp="1"/>
          </p:cNvSpPr>
          <p:nvPr>
            <p:ph type="sldNum" sz="quarter" idx="11"/>
          </p:nvPr>
        </p:nvSpPr>
        <p:spPr/>
        <p:txBody>
          <a:bodyPr/>
          <a:lstStyle>
            <a:lvl1pPr>
              <a:defRPr/>
            </a:lvl1pPr>
          </a:lstStyle>
          <a:p>
            <a:fld id="{454E869C-0EED-4FE8-814B-854796523518}" type="slidenum">
              <a:rPr lang="en-US"/>
              <a:pPr/>
              <a:t>‹#›</a:t>
            </a:fld>
            <a:endParaRPr lang="en-US"/>
          </a:p>
        </p:txBody>
      </p:sp>
      <p:sp>
        <p:nvSpPr>
          <p:cNvPr id="7" name="Нижний колонтитул 6"/>
          <p:cNvSpPr>
            <a:spLocks noGrp="1"/>
          </p:cNvSpPr>
          <p:nvPr>
            <p:ph type="ftr" sz="quarter" idx="12"/>
          </p:nvPr>
        </p:nvSpPr>
        <p:spPr/>
        <p:txBody>
          <a:bodyPr/>
          <a:lstStyle>
            <a:lvl1pPr>
              <a:defRPr/>
            </a:lvl1pPr>
          </a:lstStyle>
          <a:p>
            <a:r>
              <a:rPr lang="en-US"/>
              <a:t>www.themegallery.com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1">
                <a:gamma/>
                <a:tint val="0"/>
                <a:invGamma/>
              </a:schemeClr>
            </a:gs>
            <a:gs pos="100000">
              <a:schemeClr val="bg1"/>
            </a:gs>
          </a:gsLst>
          <a:lin ang="18900000" scaled="1"/>
        </a:gradFill>
        <a:effectLst/>
      </p:bgPr>
    </p:bg>
    <p:spTree>
      <p:nvGrpSpPr>
        <p:cNvPr id="1" name=""/>
        <p:cNvGrpSpPr/>
        <p:nvPr/>
      </p:nvGrpSpPr>
      <p:grpSpPr>
        <a:xfrm>
          <a:off x="0" y="0"/>
          <a:ext cx="0" cy="0"/>
          <a:chOff x="0" y="0"/>
          <a:chExt cx="0" cy="0"/>
        </a:xfrm>
      </p:grpSpPr>
      <p:grpSp>
        <p:nvGrpSpPr>
          <p:cNvPr id="1044" name="Group 20"/>
          <p:cNvGrpSpPr>
            <a:grpSpLocks/>
          </p:cNvGrpSpPr>
          <p:nvPr/>
        </p:nvGrpSpPr>
        <p:grpSpPr bwMode="auto">
          <a:xfrm>
            <a:off x="0" y="0"/>
            <a:ext cx="9144000" cy="1447800"/>
            <a:chOff x="0" y="0"/>
            <a:chExt cx="5760" cy="912"/>
          </a:xfrm>
        </p:grpSpPr>
        <p:sp>
          <p:nvSpPr>
            <p:cNvPr id="1031" name="Rectangle 7"/>
            <p:cNvSpPr>
              <a:spLocks noChangeArrowheads="1"/>
            </p:cNvSpPr>
            <p:nvPr userDrawn="1"/>
          </p:nvSpPr>
          <p:spPr bwMode="gray">
            <a:xfrm>
              <a:off x="0" y="0"/>
              <a:ext cx="5760" cy="240"/>
            </a:xfrm>
            <a:prstGeom prst="rect">
              <a:avLst/>
            </a:prstGeom>
            <a:gradFill rotWithShape="1">
              <a:gsLst>
                <a:gs pos="0">
                  <a:schemeClr val="accent2">
                    <a:gamma/>
                    <a:tint val="28627"/>
                    <a:invGamma/>
                  </a:schemeClr>
                </a:gs>
                <a:gs pos="100000">
                  <a:schemeClr val="accent2"/>
                </a:gs>
              </a:gsLst>
              <a:lin ang="0" scaled="1"/>
            </a:gradFill>
            <a:ln w="9525">
              <a:noFill/>
              <a:miter lim="800000"/>
              <a:headEnd/>
              <a:tailEnd/>
            </a:ln>
            <a:effectLst/>
          </p:spPr>
          <p:txBody>
            <a:bodyPr wrap="none" anchor="ctr"/>
            <a:lstStyle/>
            <a:p>
              <a:endParaRPr lang="ru-RU"/>
            </a:p>
          </p:txBody>
        </p:sp>
        <p:sp>
          <p:nvSpPr>
            <p:cNvPr id="1032" name="Rectangle 8"/>
            <p:cNvSpPr>
              <a:spLocks noChangeArrowheads="1"/>
            </p:cNvSpPr>
            <p:nvPr userDrawn="1"/>
          </p:nvSpPr>
          <p:spPr bwMode="gray">
            <a:xfrm>
              <a:off x="1248" y="240"/>
              <a:ext cx="4512" cy="480"/>
            </a:xfrm>
            <a:prstGeom prst="rect">
              <a:avLst/>
            </a:prstGeom>
            <a:gradFill rotWithShape="1">
              <a:gsLst>
                <a:gs pos="0">
                  <a:schemeClr val="bg1">
                    <a:gamma/>
                    <a:tint val="0"/>
                    <a:invGamma/>
                  </a:schemeClr>
                </a:gs>
                <a:gs pos="100000">
                  <a:schemeClr val="bg1"/>
                </a:gs>
              </a:gsLst>
              <a:lin ang="0" scaled="1"/>
            </a:gradFill>
            <a:ln w="9525">
              <a:noFill/>
              <a:miter lim="800000"/>
              <a:headEnd/>
              <a:tailEnd/>
            </a:ln>
            <a:effectLst/>
          </p:spPr>
          <p:txBody>
            <a:bodyPr wrap="none" anchor="ctr"/>
            <a:lstStyle/>
            <a:p>
              <a:endParaRPr lang="ru-RU"/>
            </a:p>
          </p:txBody>
        </p:sp>
        <p:sp>
          <p:nvSpPr>
            <p:cNvPr id="1033" name="Rectangle 9"/>
            <p:cNvSpPr>
              <a:spLocks noChangeArrowheads="1"/>
            </p:cNvSpPr>
            <p:nvPr userDrawn="1"/>
          </p:nvSpPr>
          <p:spPr bwMode="gray">
            <a:xfrm>
              <a:off x="0" y="720"/>
              <a:ext cx="5760" cy="192"/>
            </a:xfrm>
            <a:prstGeom prst="rect">
              <a:avLst/>
            </a:prstGeom>
            <a:solidFill>
              <a:schemeClr val="accent1"/>
            </a:solidFill>
            <a:ln w="9525">
              <a:noFill/>
              <a:miter lim="800000"/>
              <a:headEnd/>
              <a:tailEnd/>
            </a:ln>
            <a:effectLst/>
          </p:spPr>
          <p:txBody>
            <a:bodyPr wrap="none" anchor="ctr"/>
            <a:lstStyle/>
            <a:p>
              <a:endParaRPr lang="ru-RU"/>
            </a:p>
          </p:txBody>
        </p:sp>
      </p:grpSp>
      <p:pic>
        <p:nvPicPr>
          <p:cNvPr id="1050" name="Picture 26" descr="02"/>
          <p:cNvPicPr>
            <a:picLocks noChangeAspect="1" noChangeArrowheads="1"/>
          </p:cNvPicPr>
          <p:nvPr/>
        </p:nvPicPr>
        <p:blipFill>
          <a:blip r:embed="rId16" cstate="print"/>
          <a:srcRect/>
          <a:stretch>
            <a:fillRect/>
          </a:stretch>
        </p:blipFill>
        <p:spPr bwMode="auto">
          <a:xfrm>
            <a:off x="7715250" y="77788"/>
            <a:ext cx="1066800" cy="1047750"/>
          </a:xfrm>
          <a:prstGeom prst="rect">
            <a:avLst/>
          </a:prstGeom>
          <a:noFill/>
        </p:spPr>
      </p:pic>
      <p:sp>
        <p:nvSpPr>
          <p:cNvPr id="1026" name="Rectangle 2"/>
          <p:cNvSpPr>
            <a:spLocks noGrp="1" noChangeArrowheads="1"/>
          </p:cNvSpPr>
          <p:nvPr>
            <p:ph type="title"/>
          </p:nvPr>
        </p:nvSpPr>
        <p:spPr bwMode="auto">
          <a:xfrm>
            <a:off x="457200" y="381000"/>
            <a:ext cx="8229600" cy="746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457200" y="1533525"/>
            <a:ext cx="8229600" cy="5019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030" name="Rectangle 6"/>
          <p:cNvSpPr>
            <a:spLocks noGrp="1" noChangeArrowheads="1"/>
          </p:cNvSpPr>
          <p:nvPr>
            <p:ph type="sldNum" sz="quarter" idx="4"/>
          </p:nvPr>
        </p:nvSpPr>
        <p:spPr bwMode="auto">
          <a:xfrm>
            <a:off x="6553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7B2F385F-721D-4703-A156-25463AD9A89B}" type="slidenum">
              <a:rPr lang="en-US"/>
              <a:pPr/>
              <a:t>‹#›</a:t>
            </a:fld>
            <a:endParaRPr lang="en-US"/>
          </a:p>
        </p:txBody>
      </p:sp>
      <p:pic>
        <p:nvPicPr>
          <p:cNvPr id="1048" name="Picture 24"/>
          <p:cNvPicPr>
            <a:picLocks noChangeAspect="1" noChangeArrowheads="1"/>
          </p:cNvPicPr>
          <p:nvPr/>
        </p:nvPicPr>
        <p:blipFill>
          <a:blip r:embed="rId17" cstate="print"/>
          <a:srcRect/>
          <a:stretch>
            <a:fillRect/>
          </a:stretch>
        </p:blipFill>
        <p:spPr bwMode="auto">
          <a:xfrm>
            <a:off x="8424863" y="95250"/>
            <a:ext cx="673100" cy="565150"/>
          </a:xfrm>
          <a:prstGeom prst="rect">
            <a:avLst/>
          </a:prstGeom>
          <a:noFill/>
          <a:ln w="9525">
            <a:noFill/>
            <a:miter lim="800000"/>
            <a:headEnd/>
            <a:tailEnd/>
          </a:ln>
          <a:effectLst/>
        </p:spPr>
      </p:pic>
      <p:pic>
        <p:nvPicPr>
          <p:cNvPr id="1049" name="Picture 25"/>
          <p:cNvPicPr>
            <a:picLocks noChangeAspect="1" noChangeArrowheads="1"/>
          </p:cNvPicPr>
          <p:nvPr/>
        </p:nvPicPr>
        <p:blipFill>
          <a:blip r:embed="rId18" cstate="print"/>
          <a:srcRect/>
          <a:stretch>
            <a:fillRect/>
          </a:stretch>
        </p:blipFill>
        <p:spPr bwMode="auto">
          <a:xfrm>
            <a:off x="8001000" y="311150"/>
            <a:ext cx="914400" cy="774700"/>
          </a:xfrm>
          <a:prstGeom prst="rect">
            <a:avLst/>
          </a:prstGeom>
          <a:noFill/>
          <a:ln w="9525">
            <a:noFill/>
            <a:miter lim="800000"/>
            <a:headEnd/>
            <a:tailEnd/>
          </a:ln>
          <a:effectLst/>
        </p:spPr>
      </p:pic>
      <p:sp>
        <p:nvSpPr>
          <p:cNvPr id="1051" name="Rectangle 27"/>
          <p:cNvSpPr>
            <a:spLocks noGrp="1" noChangeArrowheads="1"/>
          </p:cNvSpPr>
          <p:nvPr>
            <p:ph type="ftr" sz="quarter" idx="3"/>
          </p:nvPr>
        </p:nvSpPr>
        <p:spPr bwMode="auto">
          <a:xfrm>
            <a:off x="457200" y="1143000"/>
            <a:ext cx="8458200" cy="239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2"/>
                </a:solidFill>
              </a:defRPr>
            </a:lvl1pPr>
          </a:lstStyle>
          <a:p>
            <a:r>
              <a:rPr lang="en-US"/>
              <a:t>www.themegallery.com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mailto:helpline@online.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aifuddin.ucoz.com/load/programmy/internet_cenzor_bezopasnyj_internet_dlja_detej/3-1-0-188" TargetMode="External"/><Relationship Id="rId13" Type="http://schemas.openxmlformats.org/officeDocument/2006/relationships/hyperlink" Target="http://www.liveinternet.ru/users/ourlittleangels/blog/" TargetMode="External"/><Relationship Id="rId3" Type="http://schemas.openxmlformats.org/officeDocument/2006/relationships/hyperlink" Target="http://interneshka.net/index.phtml" TargetMode="External"/><Relationship Id="rId7" Type="http://schemas.openxmlformats.org/officeDocument/2006/relationships/hyperlink" Target="http://fitztoys.wordpress.com/" TargetMode="External"/><Relationship Id="rId12" Type="http://schemas.openxmlformats.org/officeDocument/2006/relationships/hyperlink" Target="http://www.seniorennet.be/Pages/Thuis_op_internet/virus.php" TargetMode="External"/><Relationship Id="rId2" Type="http://schemas.openxmlformats.org/officeDocument/2006/relationships/hyperlink" Target="http://www.themegallery.com/" TargetMode="External"/><Relationship Id="rId1" Type="http://schemas.openxmlformats.org/officeDocument/2006/relationships/slideLayout" Target="../slideLayouts/slideLayout2.xml"/><Relationship Id="rId6" Type="http://schemas.openxmlformats.org/officeDocument/2006/relationships/hyperlink" Target="http://broadband.groteck.ru/newstext.php?news_id=72142" TargetMode="External"/><Relationship Id="rId11" Type="http://schemas.openxmlformats.org/officeDocument/2006/relationships/hyperlink" Target="http://www.vmurmanske.ru/%D0%9D%D0%BE%D0%B2%D0%BE%D1%81%D1%82%D0%B8/Hi-Tech/2010-12-01_11:35:23/IT-%D0%B1%D1%83%D0%B4%D1%83%D1%89%D0%B5%D0%B5:_%D0%98%D0%BD%D1%82%D0%B5%D1%80%D0%BD%D0%B5%D1%82_%D0%B7%D0%B0%D0%BC%D0%B5%D0%BD%D0%B8%D1%82_%D0%BE%D1%80%D0%B3%D0%B0%D0%BD%D1%8B_%D1%87%D1%83%D0%B2%D1%81%D1%82%D0%B2" TargetMode="External"/><Relationship Id="rId5" Type="http://schemas.openxmlformats.org/officeDocument/2006/relationships/hyperlink" Target="http://www.liveinternet.ru/" TargetMode="External"/><Relationship Id="rId10" Type="http://schemas.openxmlformats.org/officeDocument/2006/relationships/hyperlink" Target="http://www.allfun.md/index.php?page=projects&amp;id=1258715134&amp;sid=1258715134&amp;pid=8889" TargetMode="External"/><Relationship Id="rId4" Type="http://schemas.openxmlformats.org/officeDocument/2006/relationships/hyperlink" Target="http://www.itu.int/cop" TargetMode="External"/><Relationship Id="rId9" Type="http://schemas.openxmlformats.org/officeDocument/2006/relationships/hyperlink" Target="http://shperk.ru/sovety/kak-sdelat-internet-dlya-detej-bolee-bezopasnym.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3.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netpolice.r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Rectangle 16"/>
          <p:cNvSpPr>
            <a:spLocks noGrp="1" noChangeArrowheads="1"/>
          </p:cNvSpPr>
          <p:nvPr>
            <p:ph type="ctrTitle"/>
          </p:nvPr>
        </p:nvSpPr>
        <p:spPr>
          <a:xfrm>
            <a:off x="457200" y="285728"/>
            <a:ext cx="8229600" cy="2228872"/>
          </a:xfrm>
        </p:spPr>
        <p:txBody>
          <a:bodyPr/>
          <a:lstStyle/>
          <a:p>
            <a:pPr algn="ctr"/>
            <a:r>
              <a:rPr lang="ru-RU" sz="4400" dirty="0" smtClean="0">
                <a:solidFill>
                  <a:schemeClr val="accent1">
                    <a:lumMod val="50000"/>
                  </a:schemeClr>
                </a:solidFill>
              </a:rPr>
              <a:t>Детям </a:t>
            </a:r>
            <a:br>
              <a:rPr lang="ru-RU" sz="4400" dirty="0" smtClean="0">
                <a:solidFill>
                  <a:schemeClr val="accent1">
                    <a:lumMod val="50000"/>
                  </a:schemeClr>
                </a:solidFill>
              </a:rPr>
            </a:br>
            <a:r>
              <a:rPr lang="ru-RU" sz="4400" dirty="0" smtClean="0">
                <a:solidFill>
                  <a:schemeClr val="accent1">
                    <a:lumMod val="50000"/>
                  </a:schemeClr>
                </a:solidFill>
              </a:rPr>
              <a:t>о правилах </a:t>
            </a:r>
            <a:br>
              <a:rPr lang="ru-RU" sz="4400" dirty="0" smtClean="0">
                <a:solidFill>
                  <a:schemeClr val="accent1">
                    <a:lumMod val="50000"/>
                  </a:schemeClr>
                </a:solidFill>
              </a:rPr>
            </a:br>
            <a:r>
              <a:rPr lang="ru-RU" sz="4400" dirty="0" smtClean="0">
                <a:solidFill>
                  <a:schemeClr val="accent1">
                    <a:lumMod val="50000"/>
                  </a:schemeClr>
                </a:solidFill>
              </a:rPr>
              <a:t>безопасного поведения </a:t>
            </a:r>
            <a:br>
              <a:rPr lang="ru-RU" sz="4400" dirty="0" smtClean="0">
                <a:solidFill>
                  <a:schemeClr val="accent1">
                    <a:lumMod val="50000"/>
                  </a:schemeClr>
                </a:solidFill>
              </a:rPr>
            </a:br>
            <a:r>
              <a:rPr lang="ru-RU" sz="4400" dirty="0" smtClean="0">
                <a:solidFill>
                  <a:schemeClr val="accent1">
                    <a:lumMod val="50000"/>
                  </a:schemeClr>
                </a:solidFill>
              </a:rPr>
              <a:t>в Интернете</a:t>
            </a:r>
            <a:endParaRPr lang="en-US" sz="4400" dirty="0">
              <a:solidFill>
                <a:schemeClr val="accent1">
                  <a:lumMod val="50000"/>
                </a:schemeClr>
              </a:solidFill>
            </a:endParaRPr>
          </a:p>
        </p:txBody>
      </p:sp>
      <p:sp>
        <p:nvSpPr>
          <p:cNvPr id="5137" name="Rectangle 17"/>
          <p:cNvSpPr>
            <a:spLocks noGrp="1" noChangeArrowheads="1"/>
          </p:cNvSpPr>
          <p:nvPr>
            <p:ph type="subTitle" idx="1"/>
          </p:nvPr>
        </p:nvSpPr>
        <p:spPr>
          <a:xfrm>
            <a:off x="457200" y="2714620"/>
            <a:ext cx="4043362" cy="1643074"/>
          </a:xfrm>
        </p:spPr>
        <p:txBody>
          <a:bodyPr/>
          <a:lstStyle/>
          <a:p>
            <a:r>
              <a:rPr lang="ru-RU" dirty="0" smtClean="0"/>
              <a:t>Морозова С.Н. </a:t>
            </a:r>
          </a:p>
          <a:p>
            <a:r>
              <a:rPr lang="ru-RU" dirty="0" smtClean="0"/>
              <a:t>учитель английского языка МОУ-СОШ с. Балтай Балтайского района Саратовской области</a:t>
            </a:r>
            <a:endParaRPr lang="en-US" dirty="0"/>
          </a:p>
        </p:txBody>
      </p:sp>
      <p:pic>
        <p:nvPicPr>
          <p:cNvPr id="6" name="Рисунок 5" descr="l6367_b_1.jpg"/>
          <p:cNvPicPr>
            <a:picLocks noChangeAspect="1"/>
          </p:cNvPicPr>
          <p:nvPr/>
        </p:nvPicPr>
        <p:blipFill>
          <a:blip r:embed="rId2" cstate="print"/>
          <a:stretch>
            <a:fillRect/>
          </a:stretch>
        </p:blipFill>
        <p:spPr>
          <a:xfrm>
            <a:off x="571472" y="4357670"/>
            <a:ext cx="2500330" cy="22860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Будь начеку!</a:t>
            </a:r>
            <a:br>
              <a:rPr lang="ru-RU" dirty="0" smtClean="0"/>
            </a:br>
            <a:endParaRPr lang="ru-RU" dirty="0"/>
          </a:p>
        </p:txBody>
      </p:sp>
      <p:sp>
        <p:nvSpPr>
          <p:cNvPr id="3" name="Содержимое 2"/>
          <p:cNvSpPr>
            <a:spLocks noGrp="1"/>
          </p:cNvSpPr>
          <p:nvPr>
            <p:ph idx="1"/>
          </p:nvPr>
        </p:nvSpPr>
        <p:spPr>
          <a:xfrm>
            <a:off x="285720" y="1714487"/>
            <a:ext cx="6000792" cy="4838713"/>
          </a:xfrm>
        </p:spPr>
        <p:txBody>
          <a:bodyPr/>
          <a:lstStyle/>
          <a:p>
            <a:pPr lvl="0"/>
            <a:r>
              <a:rPr lang="ru-RU" sz="2400" dirty="0">
                <a:solidFill>
                  <a:schemeClr val="tx1"/>
                </a:solidFill>
                <a:latin typeface="+mn-lt"/>
                <a:ea typeface="+mn-ea"/>
                <a:cs typeface="+mn-cs"/>
              </a:rPr>
              <a:t>Если ты видишь или знаешь, что твоего друга запугивают в  </a:t>
            </a:r>
            <a:r>
              <a:rPr lang="ru-RU" sz="2400" dirty="0" err="1">
                <a:solidFill>
                  <a:schemeClr val="tx1"/>
                </a:solidFill>
                <a:latin typeface="+mn-lt"/>
                <a:ea typeface="+mn-ea"/>
                <a:cs typeface="+mn-cs"/>
              </a:rPr>
              <a:t>онлайне</a:t>
            </a:r>
            <a:r>
              <a:rPr lang="ru-RU" sz="2400" dirty="0">
                <a:solidFill>
                  <a:schemeClr val="tx1"/>
                </a:solidFill>
                <a:latin typeface="+mn-lt"/>
                <a:ea typeface="+mn-ea"/>
                <a:cs typeface="+mn-cs"/>
              </a:rPr>
              <a:t>, поддержи его и сообщи об этом взрослым. Ведь ты бы захотел, чтобы он  сделал то же самое для тебя.</a:t>
            </a:r>
          </a:p>
          <a:p>
            <a:pPr lvl="0"/>
            <a:r>
              <a:rPr lang="ru-RU" sz="2400" dirty="0">
                <a:solidFill>
                  <a:schemeClr val="tx1"/>
                </a:solidFill>
                <a:latin typeface="+mn-lt"/>
                <a:ea typeface="+mn-ea"/>
                <a:cs typeface="+mn-cs"/>
              </a:rPr>
              <a:t>Не посылай сообщения или изображения, которые могут повредить или огорчить кого-нибудь. Даже если не ты это начал, тебя будут считать участником круга запугивания.</a:t>
            </a:r>
          </a:p>
          <a:p>
            <a:endParaRPr lang="ru-RU" dirty="0"/>
          </a:p>
        </p:txBody>
      </p:sp>
      <p:pic>
        <p:nvPicPr>
          <p:cNvPr id="4" name="Рисунок 3" descr="dangerous_internet_for_child-199x300.gif"/>
          <p:cNvPicPr>
            <a:picLocks noChangeAspect="1"/>
          </p:cNvPicPr>
          <p:nvPr/>
        </p:nvPicPr>
        <p:blipFill>
          <a:blip r:embed="rId2" cstate="print"/>
          <a:stretch>
            <a:fillRect/>
          </a:stretch>
        </p:blipFill>
        <p:spPr>
          <a:xfrm>
            <a:off x="6500826" y="1643049"/>
            <a:ext cx="2324103" cy="350367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Будь начеку!</a:t>
            </a:r>
            <a:br>
              <a:rPr lang="ru-RU" dirty="0" smtClean="0"/>
            </a:br>
            <a:endParaRPr lang="ru-RU" dirty="0"/>
          </a:p>
        </p:txBody>
      </p:sp>
      <p:pic>
        <p:nvPicPr>
          <p:cNvPr id="5" name="Содержимое 4" descr="41949449_1238677607_4221112219_virus.jpg"/>
          <p:cNvPicPr>
            <a:picLocks noGrp="1" noChangeAspect="1"/>
          </p:cNvPicPr>
          <p:nvPr>
            <p:ph idx="1"/>
          </p:nvPr>
        </p:nvPicPr>
        <p:blipFill>
          <a:blip r:embed="rId2" cstate="print"/>
          <a:stretch>
            <a:fillRect/>
          </a:stretch>
        </p:blipFill>
        <p:spPr>
          <a:xfrm>
            <a:off x="214281" y="1643050"/>
            <a:ext cx="2624253" cy="2143140"/>
          </a:xfrm>
          <a:prstGeom prst="rect">
            <a:avLst/>
          </a:prstGeom>
        </p:spPr>
      </p:pic>
      <p:sp>
        <p:nvSpPr>
          <p:cNvPr id="6" name="Прямоугольник 5"/>
          <p:cNvSpPr/>
          <p:nvPr/>
        </p:nvSpPr>
        <p:spPr>
          <a:xfrm>
            <a:off x="285720" y="4286256"/>
            <a:ext cx="8429684" cy="1754326"/>
          </a:xfrm>
          <a:prstGeom prst="rect">
            <a:avLst/>
          </a:prstGeom>
        </p:spPr>
        <p:txBody>
          <a:bodyPr wrap="square">
            <a:spAutoFit/>
          </a:bodyPr>
          <a:lstStyle/>
          <a:p>
            <a:pPr lvl="0">
              <a:buFont typeface="Arial" pitchFamily="34" charset="0"/>
              <a:buChar char="•"/>
            </a:pPr>
            <a:r>
              <a:rPr lang="ru-RU" dirty="0" smtClean="0"/>
              <a:t>Если тебя заманили или привлекали обманом к совершению действий сексуального характера или к передаче сексуальных изображений с тобой, ты обязательно должен рассказать об этом взрослому, которому доверяешь, для того чтобы получить совет или помощь. Ни один взрослый не имеет права требовать подобного от ребенка или подростка –  ответственность всегда лежит на  взрослом.</a:t>
            </a:r>
            <a:endParaRPr lang="ru-RU" dirty="0"/>
          </a:p>
        </p:txBody>
      </p:sp>
      <p:sp>
        <p:nvSpPr>
          <p:cNvPr id="7" name="Прямоугольник 6"/>
          <p:cNvSpPr/>
          <p:nvPr/>
        </p:nvSpPr>
        <p:spPr>
          <a:xfrm>
            <a:off x="2928926" y="1443841"/>
            <a:ext cx="5929354" cy="2862322"/>
          </a:xfrm>
          <a:prstGeom prst="rect">
            <a:avLst/>
          </a:prstGeom>
        </p:spPr>
        <p:txBody>
          <a:bodyPr wrap="square">
            <a:spAutoFit/>
          </a:bodyPr>
          <a:lstStyle/>
          <a:p>
            <a:pPr lvl="0">
              <a:buFont typeface="Arial" pitchFamily="34" charset="0"/>
              <a:buChar char="•"/>
            </a:pPr>
            <a:r>
              <a:rPr lang="ru-RU" dirty="0" smtClean="0"/>
              <a:t>Всегда будь начеку, если кто-то, особенно незнакомец, хочет поговорить с тобой о взрослых отношениях. Помни, что в сети никогда нельзя быть уверенным в истинной сущности человека и его намерениях. Обращение к ребенку или подростку с сексуальными намерениями всегда является серьезным поводом для беспокойства. Ты должен рассказать об  этом взрослому, которому доверяешь, для того чтобы вы могли сообщить о неприятной ситуации в правоохранительные органы.</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a:t>Если тебя запугивают в онлайновой среде:</a:t>
            </a:r>
            <a:br>
              <a:rPr lang="ru-RU" sz="3200" dirty="0"/>
            </a:br>
            <a:endParaRPr lang="ru-RU" sz="3200" dirty="0"/>
          </a:p>
        </p:txBody>
      </p:sp>
      <p:sp>
        <p:nvSpPr>
          <p:cNvPr id="3" name="Содержимое 2"/>
          <p:cNvSpPr>
            <a:spLocks noGrp="1"/>
          </p:cNvSpPr>
          <p:nvPr>
            <p:ph idx="1"/>
          </p:nvPr>
        </p:nvSpPr>
        <p:spPr/>
        <p:txBody>
          <a:bodyPr/>
          <a:lstStyle/>
          <a:p>
            <a:pPr lvl="0"/>
            <a:r>
              <a:rPr lang="ru-RU" sz="2400" dirty="0">
                <a:solidFill>
                  <a:schemeClr val="tx1"/>
                </a:solidFill>
                <a:latin typeface="+mn-lt"/>
                <a:ea typeface="+mn-ea"/>
                <a:cs typeface="+mn-cs"/>
              </a:rPr>
              <a:t>Игнорируй. Не отвечай обидчику. Если он не получает ответа, ему может это наскучить и он уйдёт.</a:t>
            </a:r>
          </a:p>
          <a:p>
            <a:pPr lvl="0"/>
            <a:r>
              <a:rPr lang="ru-RU" sz="2400" dirty="0">
                <a:solidFill>
                  <a:schemeClr val="tx1"/>
                </a:solidFill>
                <a:latin typeface="+mn-lt"/>
                <a:ea typeface="+mn-ea"/>
                <a:cs typeface="+mn-cs"/>
              </a:rPr>
              <a:t>Заблокируй этого человека. Это защитит тебя от просмотра сообщений конкретного пользователя.</a:t>
            </a:r>
          </a:p>
          <a:p>
            <a:pPr lvl="0"/>
            <a:r>
              <a:rPr lang="ru-RU" sz="2400" dirty="0">
                <a:solidFill>
                  <a:schemeClr val="tx1"/>
                </a:solidFill>
                <a:latin typeface="+mn-lt"/>
                <a:ea typeface="+mn-ea"/>
                <a:cs typeface="+mn-cs"/>
              </a:rPr>
              <a:t>Расскажи кому-нибудь. Расскажи своей маме или папе, или другому взрослому, которому доверяешь.</a:t>
            </a:r>
          </a:p>
          <a:p>
            <a:pPr lvl="0"/>
            <a:r>
              <a:rPr lang="ru-RU" sz="2400" dirty="0">
                <a:solidFill>
                  <a:schemeClr val="tx1"/>
                </a:solidFill>
                <a:latin typeface="+mn-lt"/>
                <a:ea typeface="+mn-ea"/>
                <a:cs typeface="+mn-cs"/>
              </a:rPr>
              <a:t>Сохрани доказательства. Это может быть полезным для поиска того, кто пытался тебя запугать. Сохрани в качестве доказательств тексты, электронные письма, </a:t>
            </a:r>
            <a:r>
              <a:rPr lang="ru-RU" sz="2400" dirty="0" err="1">
                <a:solidFill>
                  <a:schemeClr val="tx1"/>
                </a:solidFill>
                <a:latin typeface="+mn-lt"/>
                <a:ea typeface="+mn-ea"/>
                <a:cs typeface="+mn-cs"/>
              </a:rPr>
              <a:t>онлайн-разговоры</a:t>
            </a:r>
            <a:r>
              <a:rPr lang="ru-RU" sz="2400" dirty="0">
                <a:solidFill>
                  <a:schemeClr val="tx1"/>
                </a:solidFill>
                <a:latin typeface="+mn-lt"/>
                <a:ea typeface="+mn-ea"/>
                <a:cs typeface="+mn-cs"/>
              </a:rPr>
              <a:t> или голосовую почту.</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1"/>
            <a:ext cx="8229600" cy="619108"/>
          </a:xfrm>
        </p:spPr>
        <p:txBody>
          <a:bodyPr/>
          <a:lstStyle/>
          <a:p>
            <a:pPr algn="ctr"/>
            <a:r>
              <a:rPr lang="ru-RU" sz="3200" dirty="0" smtClean="0">
                <a:solidFill>
                  <a:schemeClr val="accent1">
                    <a:lumMod val="50000"/>
                  </a:schemeClr>
                </a:solidFill>
              </a:rPr>
              <a:t>Если у тебя возникли вопросы или проблемы :</a:t>
            </a:r>
            <a:endParaRPr lang="ru-RU" sz="3200" dirty="0">
              <a:solidFill>
                <a:schemeClr val="accent1">
                  <a:lumMod val="50000"/>
                </a:schemeClr>
              </a:solidFill>
            </a:endParaRPr>
          </a:p>
        </p:txBody>
      </p:sp>
      <p:sp>
        <p:nvSpPr>
          <p:cNvPr id="3" name="Содержимое 2"/>
          <p:cNvSpPr>
            <a:spLocks noGrp="1"/>
          </p:cNvSpPr>
          <p:nvPr>
            <p:ph idx="1"/>
          </p:nvPr>
        </p:nvSpPr>
        <p:spPr>
          <a:xfrm>
            <a:off x="457200" y="1428737"/>
            <a:ext cx="8229600" cy="5124464"/>
          </a:xfrm>
        </p:spPr>
        <p:txBody>
          <a:bodyPr/>
          <a:lstStyle/>
          <a:p>
            <a:pPr>
              <a:buNone/>
            </a:pPr>
            <a:r>
              <a:rPr lang="ru-RU" sz="2000" i="1" dirty="0" smtClean="0"/>
              <a:t>Сообщи об  этом: </a:t>
            </a:r>
          </a:p>
          <a:p>
            <a:r>
              <a:rPr lang="ru-RU" sz="2000" dirty="0" smtClean="0"/>
              <a:t> Кому-нибудь, кому ты доверяешь. Твои родители или другие взрослые могут помочь или дать хороший совет о том, что тебе делать. Любую проблему можно решить! </a:t>
            </a:r>
            <a:endParaRPr lang="ru-RU" sz="2000" dirty="0">
              <a:solidFill>
                <a:schemeClr val="tx1"/>
              </a:solidFill>
              <a:latin typeface="+mn-lt"/>
              <a:ea typeface="+mn-ea"/>
              <a:cs typeface="+mn-cs"/>
            </a:endParaRPr>
          </a:p>
          <a:p>
            <a:pPr lvl="0"/>
            <a:r>
              <a:rPr lang="ru-RU" sz="2000" dirty="0">
                <a:solidFill>
                  <a:schemeClr val="tx1"/>
                </a:solidFill>
                <a:latin typeface="+mn-lt"/>
                <a:ea typeface="+mn-ea"/>
                <a:cs typeface="+mn-cs"/>
              </a:rPr>
              <a:t>Руководству твоей школы. Образовательное учреждение должно иметь свою политику для ситуации с запугиванием.</a:t>
            </a:r>
          </a:p>
          <a:p>
            <a:pPr lvl="0"/>
            <a:r>
              <a:rPr lang="ru-RU" sz="2000" dirty="0">
                <a:solidFill>
                  <a:schemeClr val="tx1"/>
                </a:solidFill>
                <a:latin typeface="+mn-lt"/>
                <a:ea typeface="+mn-ea"/>
                <a:cs typeface="+mn-cs"/>
              </a:rPr>
              <a:t>Твоему </a:t>
            </a:r>
            <a:r>
              <a:rPr lang="ru-RU" sz="2000" dirty="0" err="1">
                <a:solidFill>
                  <a:schemeClr val="tx1"/>
                </a:solidFill>
                <a:latin typeface="+mn-lt"/>
                <a:ea typeface="+mn-ea"/>
                <a:cs typeface="+mn-cs"/>
              </a:rPr>
              <a:t>интернет-провайдеру</a:t>
            </a:r>
            <a:r>
              <a:rPr lang="ru-RU" sz="2000" dirty="0">
                <a:solidFill>
                  <a:schemeClr val="tx1"/>
                </a:solidFill>
                <a:latin typeface="+mn-lt"/>
                <a:ea typeface="+mn-ea"/>
                <a:cs typeface="+mn-cs"/>
              </a:rPr>
              <a:t>, оператору мобильной связи или администратору </a:t>
            </a:r>
            <a:r>
              <a:rPr lang="ru-RU" sz="2000" dirty="0" err="1">
                <a:solidFill>
                  <a:schemeClr val="tx1"/>
                </a:solidFill>
                <a:latin typeface="+mn-lt"/>
                <a:ea typeface="+mn-ea"/>
                <a:cs typeface="+mn-cs"/>
              </a:rPr>
              <a:t>веб-сайта</a:t>
            </a:r>
            <a:r>
              <a:rPr lang="ru-RU" sz="2000" dirty="0">
                <a:solidFill>
                  <a:schemeClr val="tx1"/>
                </a:solidFill>
                <a:latin typeface="+mn-lt"/>
                <a:ea typeface="+mn-ea"/>
                <a:cs typeface="+mn-cs"/>
              </a:rPr>
              <a:t>. Они могут предпринять шаги, для того чтобы помочь тебе.</a:t>
            </a:r>
          </a:p>
          <a:p>
            <a:pPr lvl="0"/>
            <a:r>
              <a:rPr lang="ru-RU" sz="2000" dirty="0">
                <a:solidFill>
                  <a:schemeClr val="tx1"/>
                </a:solidFill>
                <a:latin typeface="+mn-lt"/>
                <a:ea typeface="+mn-ea"/>
                <a:cs typeface="+mn-cs"/>
              </a:rPr>
              <a:t>В милицию. Если ты считаешь, что существует угроза для твоей безопасности, </a:t>
            </a:r>
            <a:r>
              <a:rPr lang="ru-RU" sz="2000" dirty="0" smtClean="0">
                <a:solidFill>
                  <a:schemeClr val="tx1"/>
                </a:solidFill>
                <a:latin typeface="+mn-lt"/>
                <a:ea typeface="+mn-ea"/>
                <a:cs typeface="+mn-cs"/>
              </a:rPr>
              <a:t>то кто-нибудь </a:t>
            </a:r>
            <a:r>
              <a:rPr lang="ru-RU" sz="2000" dirty="0">
                <a:solidFill>
                  <a:schemeClr val="tx1"/>
                </a:solidFill>
                <a:latin typeface="+mn-lt"/>
                <a:ea typeface="+mn-ea"/>
                <a:cs typeface="+mn-cs"/>
              </a:rPr>
              <a:t>из взрослых, либо ты сам должен обратиться в  правоохранительные органы.</a:t>
            </a:r>
          </a:p>
          <a:p>
            <a:pPr lvl="0"/>
            <a:r>
              <a:rPr lang="ru-RU" sz="2000" dirty="0">
                <a:solidFill>
                  <a:schemeClr val="tx1"/>
                </a:solidFill>
                <a:latin typeface="+mn-lt"/>
                <a:ea typeface="+mn-ea"/>
                <a:cs typeface="+mn-cs"/>
              </a:rPr>
              <a:t>На линию помощи «Дети </a:t>
            </a:r>
            <a:r>
              <a:rPr lang="ru-RU" sz="2000" dirty="0" err="1">
                <a:solidFill>
                  <a:schemeClr val="tx1"/>
                </a:solidFill>
                <a:latin typeface="+mn-lt"/>
                <a:ea typeface="+mn-ea"/>
                <a:cs typeface="+mn-cs"/>
              </a:rPr>
              <a:t>онлайн</a:t>
            </a:r>
            <a:r>
              <a:rPr lang="ru-RU" sz="2000" dirty="0">
                <a:solidFill>
                  <a:schemeClr val="tx1"/>
                </a:solidFill>
                <a:latin typeface="+mn-lt"/>
                <a:ea typeface="+mn-ea"/>
                <a:cs typeface="+mn-cs"/>
              </a:rPr>
              <a:t>» по телефону: 8−800−25−000−15 (по России звонок бесплатный) или по </a:t>
            </a:r>
            <a:r>
              <a:rPr lang="ru-RU" sz="2000" dirty="0" err="1">
                <a:solidFill>
                  <a:schemeClr val="tx1"/>
                </a:solidFill>
                <a:latin typeface="+mn-lt"/>
                <a:ea typeface="+mn-ea"/>
                <a:cs typeface="+mn-cs"/>
              </a:rPr>
              <a:t>e-mail</a:t>
            </a:r>
            <a:r>
              <a:rPr lang="ru-RU" sz="2000" dirty="0">
                <a:solidFill>
                  <a:schemeClr val="tx1"/>
                </a:solidFill>
                <a:latin typeface="+mn-lt"/>
                <a:ea typeface="+mn-ea"/>
                <a:cs typeface="+mn-cs"/>
              </a:rPr>
              <a:t>: </a:t>
            </a:r>
            <a:r>
              <a:rPr lang="ru-RU" sz="2000" dirty="0" err="1">
                <a:solidFill>
                  <a:schemeClr val="tx1"/>
                </a:solidFill>
                <a:latin typeface="+mn-lt"/>
                <a:ea typeface="+mn-ea"/>
                <a:cs typeface="+mn-cs"/>
                <a:hlinkClick r:id="rId2"/>
              </a:rPr>
              <a:t>helpline@online.org</a:t>
            </a:r>
            <a:r>
              <a:rPr lang="ru-RU" sz="2000" dirty="0">
                <a:solidFill>
                  <a:schemeClr val="tx1"/>
                </a:solidFill>
                <a:latin typeface="+mn-lt"/>
                <a:ea typeface="+mn-ea"/>
                <a:cs typeface="+mn-cs"/>
              </a:rPr>
              <a:t>. Специалисты подскажут тебе, как лучше поступить.</a:t>
            </a:r>
          </a:p>
          <a:p>
            <a:endParaRPr lang="ru-RU" dirty="0"/>
          </a:p>
        </p:txBody>
      </p:sp>
      <p:pic>
        <p:nvPicPr>
          <p:cNvPr id="4" name="Рисунок 3" descr="rzn02.gif"/>
          <p:cNvPicPr>
            <a:picLocks noChangeAspect="1"/>
          </p:cNvPicPr>
          <p:nvPr/>
        </p:nvPicPr>
        <p:blipFill>
          <a:blip r:embed="rId3" cstate="print"/>
          <a:stretch>
            <a:fillRect/>
          </a:stretch>
        </p:blipFill>
        <p:spPr>
          <a:xfrm>
            <a:off x="1500166" y="571480"/>
            <a:ext cx="1190625" cy="6667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a:t>
            </a:r>
            <a:endParaRPr lang="ru-RU" dirty="0"/>
          </a:p>
        </p:txBody>
      </p:sp>
      <p:sp>
        <p:nvSpPr>
          <p:cNvPr id="3" name="Содержимое 2"/>
          <p:cNvSpPr>
            <a:spLocks noGrp="1"/>
          </p:cNvSpPr>
          <p:nvPr>
            <p:ph idx="1"/>
          </p:nvPr>
        </p:nvSpPr>
        <p:spPr/>
        <p:txBody>
          <a:bodyPr/>
          <a:lstStyle/>
          <a:p>
            <a:pPr>
              <a:buNone/>
            </a:pPr>
            <a:r>
              <a:rPr lang="ru-RU" sz="2400" dirty="0" smtClean="0"/>
              <a:t>    Соблюдая данные основные правила, ты сможешь избежать большинства ловушек, с которыми ты можешь столкнуться в онлайновой среде. Если ты столкнешься с неприятными или смущающими тебя</a:t>
            </a:r>
          </a:p>
          <a:p>
            <a:pPr>
              <a:buNone/>
            </a:pPr>
            <a:r>
              <a:rPr lang="ru-RU" sz="2400" dirty="0" smtClean="0"/>
              <a:t>    случаями, убедись, что ты общаешься с источником, которому доверяешь. Помни, ты имеешь право быть защищенным, а также то, что ты обязан вести себя соответственно как в реальной жизни, так и в</a:t>
            </a:r>
          </a:p>
          <a:p>
            <a:pPr>
              <a:buNone/>
            </a:pPr>
            <a:r>
              <a:rPr lang="ru-RU" sz="2400" dirty="0" smtClean="0"/>
              <a:t>    онлайновой среде.</a:t>
            </a:r>
            <a:endParaRPr lang="ru-RU" sz="2400" dirty="0"/>
          </a:p>
        </p:txBody>
      </p:sp>
      <p:sp>
        <p:nvSpPr>
          <p:cNvPr id="4" name="Нижний колонтитул 3"/>
          <p:cNvSpPr>
            <a:spLocks noGrp="1"/>
          </p:cNvSpPr>
          <p:nvPr>
            <p:ph type="ftr" sz="quarter" idx="12"/>
          </p:nvPr>
        </p:nvSpPr>
        <p:spPr/>
        <p:txBody>
          <a:bodyPr/>
          <a:lstStyle/>
          <a:p>
            <a:r>
              <a:rPr lang="en-US" smtClean="0"/>
              <a:t>www.themegallery.com</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Ресурсы:</a:t>
            </a:r>
            <a:endParaRPr lang="ru-RU" dirty="0"/>
          </a:p>
        </p:txBody>
      </p:sp>
      <p:sp>
        <p:nvSpPr>
          <p:cNvPr id="3" name="Содержимое 2"/>
          <p:cNvSpPr>
            <a:spLocks noGrp="1"/>
          </p:cNvSpPr>
          <p:nvPr>
            <p:ph idx="1"/>
          </p:nvPr>
        </p:nvSpPr>
        <p:spPr>
          <a:xfrm>
            <a:off x="457200" y="1533525"/>
            <a:ext cx="8258204" cy="5019675"/>
          </a:xfrm>
        </p:spPr>
        <p:txBody>
          <a:bodyPr/>
          <a:lstStyle/>
          <a:p>
            <a:r>
              <a:rPr lang="en-US" sz="1400" dirty="0" smtClean="0">
                <a:hlinkClick r:id="rId2"/>
              </a:rPr>
              <a:t>www.themegallery.com</a:t>
            </a:r>
            <a:endParaRPr lang="ru-RU" sz="1400" dirty="0" smtClean="0"/>
          </a:p>
          <a:p>
            <a:r>
              <a:rPr lang="ru-RU" sz="1400" u="sng" dirty="0" smtClean="0">
                <a:solidFill>
                  <a:schemeClr val="tx1"/>
                </a:solidFill>
                <a:latin typeface="+mn-lt"/>
                <a:ea typeface="+mn-ea"/>
                <a:cs typeface="+mn-cs"/>
                <a:hlinkClick r:id="rId3"/>
              </a:rPr>
              <a:t>http</a:t>
            </a:r>
            <a:r>
              <a:rPr lang="ru-RU" sz="1400" u="sng" dirty="0">
                <a:solidFill>
                  <a:schemeClr val="tx1"/>
                </a:solidFill>
                <a:latin typeface="+mn-lt"/>
                <a:ea typeface="+mn-ea"/>
                <a:cs typeface="+mn-cs"/>
                <a:hlinkClick r:id="rId3"/>
              </a:rPr>
              <a:t>://interneshka.net/index.phtml</a:t>
            </a:r>
            <a:endParaRPr lang="ru-RU" sz="1400" dirty="0">
              <a:solidFill>
                <a:schemeClr val="tx1"/>
              </a:solidFill>
              <a:latin typeface="+mn-lt"/>
              <a:ea typeface="+mn-ea"/>
              <a:cs typeface="+mn-cs"/>
            </a:endParaRPr>
          </a:p>
          <a:p>
            <a:r>
              <a:rPr lang="en-US" sz="1400" dirty="0" smtClean="0">
                <a:hlinkClick r:id="rId4"/>
              </a:rPr>
              <a:t>www.itu.int/cop</a:t>
            </a:r>
            <a:endParaRPr lang="ru-RU" sz="1400" dirty="0" smtClean="0"/>
          </a:p>
          <a:p>
            <a:r>
              <a:rPr lang="ru-RU" sz="1400" u="sng" dirty="0" err="1" smtClean="0">
                <a:solidFill>
                  <a:schemeClr val="tx1"/>
                </a:solidFill>
                <a:latin typeface="+mn-lt"/>
                <a:ea typeface="+mn-ea"/>
                <a:cs typeface="+mn-cs"/>
                <a:hlinkClick r:id="rId5"/>
              </a:rPr>
              <a:t>www.liveinternet.ru</a:t>
            </a:r>
            <a:endParaRPr lang="ru-RU" sz="1400" dirty="0">
              <a:solidFill>
                <a:schemeClr val="tx1"/>
              </a:solidFill>
              <a:latin typeface="+mn-lt"/>
              <a:ea typeface="+mn-ea"/>
              <a:cs typeface="+mn-cs"/>
            </a:endParaRPr>
          </a:p>
          <a:p>
            <a:r>
              <a:rPr lang="ru-RU" sz="1400" u="sng" dirty="0" err="1">
                <a:solidFill>
                  <a:schemeClr val="tx1"/>
                </a:solidFill>
                <a:latin typeface="+mn-lt"/>
                <a:ea typeface="+mn-ea"/>
                <a:cs typeface="+mn-cs"/>
                <a:hlinkClick r:id="rId6"/>
              </a:rPr>
              <a:t>broadband.groteck.ru</a:t>
            </a:r>
            <a:endParaRPr lang="ru-RU" sz="1400" dirty="0">
              <a:solidFill>
                <a:schemeClr val="tx1"/>
              </a:solidFill>
              <a:latin typeface="+mn-lt"/>
              <a:ea typeface="+mn-ea"/>
              <a:cs typeface="+mn-cs"/>
            </a:endParaRPr>
          </a:p>
          <a:p>
            <a:r>
              <a:rPr lang="ru-RU" sz="1400" dirty="0">
                <a:solidFill>
                  <a:schemeClr val="tx1"/>
                </a:solidFill>
                <a:latin typeface="+mn-lt"/>
                <a:ea typeface="+mn-ea"/>
                <a:cs typeface="+mn-cs"/>
              </a:rPr>
              <a:t> </a:t>
            </a:r>
            <a:r>
              <a:rPr lang="ru-RU" sz="1400" u="sng" dirty="0" err="1">
                <a:solidFill>
                  <a:schemeClr val="tx1"/>
                </a:solidFill>
                <a:latin typeface="+mn-lt"/>
                <a:ea typeface="+mn-ea"/>
                <a:cs typeface="+mn-cs"/>
                <a:hlinkClick r:id="rId7"/>
              </a:rPr>
              <a:t>fitztoys.wordpress.com</a:t>
            </a:r>
            <a:endParaRPr lang="ru-RU" sz="1400" dirty="0">
              <a:solidFill>
                <a:schemeClr val="tx1"/>
              </a:solidFill>
              <a:latin typeface="+mn-lt"/>
              <a:ea typeface="+mn-ea"/>
              <a:cs typeface="+mn-cs"/>
            </a:endParaRPr>
          </a:p>
          <a:p>
            <a:r>
              <a:rPr lang="ru-RU" sz="1400" dirty="0">
                <a:solidFill>
                  <a:schemeClr val="tx1"/>
                </a:solidFill>
                <a:latin typeface="+mn-lt"/>
                <a:ea typeface="+mn-ea"/>
                <a:cs typeface="+mn-cs"/>
              </a:rPr>
              <a:t> </a:t>
            </a:r>
            <a:r>
              <a:rPr lang="ru-RU" sz="1400" u="sng" dirty="0" err="1">
                <a:solidFill>
                  <a:schemeClr val="tx1"/>
                </a:solidFill>
                <a:latin typeface="+mn-lt"/>
                <a:ea typeface="+mn-ea"/>
                <a:cs typeface="+mn-cs"/>
                <a:hlinkClick r:id="rId8"/>
              </a:rPr>
              <a:t>saifuddin.ucoz.com</a:t>
            </a:r>
            <a:endParaRPr lang="ru-RU" sz="1400" dirty="0">
              <a:solidFill>
                <a:schemeClr val="tx1"/>
              </a:solidFill>
              <a:latin typeface="+mn-lt"/>
              <a:ea typeface="+mn-ea"/>
              <a:cs typeface="+mn-cs"/>
            </a:endParaRPr>
          </a:p>
          <a:p>
            <a:r>
              <a:rPr lang="ru-RU" sz="1400" u="sng" dirty="0" err="1">
                <a:solidFill>
                  <a:schemeClr val="tx1"/>
                </a:solidFill>
                <a:latin typeface="+mn-lt"/>
                <a:ea typeface="+mn-ea"/>
                <a:cs typeface="+mn-cs"/>
                <a:hlinkClick r:id="rId9"/>
              </a:rPr>
              <a:t>shperk.ru</a:t>
            </a:r>
            <a:endParaRPr lang="ru-RU" sz="1400" dirty="0">
              <a:solidFill>
                <a:schemeClr val="tx1"/>
              </a:solidFill>
              <a:latin typeface="+mn-lt"/>
              <a:ea typeface="+mn-ea"/>
              <a:cs typeface="+mn-cs"/>
            </a:endParaRPr>
          </a:p>
          <a:p>
            <a:r>
              <a:rPr lang="ru-RU" sz="1400" dirty="0">
                <a:solidFill>
                  <a:schemeClr val="tx1"/>
                </a:solidFill>
                <a:latin typeface="+mn-lt"/>
                <a:ea typeface="+mn-ea"/>
                <a:cs typeface="+mn-cs"/>
              </a:rPr>
              <a:t> </a:t>
            </a:r>
            <a:r>
              <a:rPr lang="ru-RU" sz="1400" u="sng" dirty="0" err="1">
                <a:solidFill>
                  <a:schemeClr val="tx1"/>
                </a:solidFill>
                <a:latin typeface="+mn-lt"/>
                <a:ea typeface="+mn-ea"/>
                <a:cs typeface="+mn-cs"/>
                <a:hlinkClick r:id="rId10"/>
              </a:rPr>
              <a:t>www.allfun.md</a:t>
            </a:r>
            <a:endParaRPr lang="ru-RU" sz="1400" dirty="0">
              <a:solidFill>
                <a:schemeClr val="tx1"/>
              </a:solidFill>
              <a:latin typeface="+mn-lt"/>
              <a:ea typeface="+mn-ea"/>
              <a:cs typeface="+mn-cs"/>
            </a:endParaRPr>
          </a:p>
          <a:p>
            <a:r>
              <a:rPr lang="ru-RU" sz="1400" u="sng" dirty="0" err="1">
                <a:solidFill>
                  <a:schemeClr val="tx1"/>
                </a:solidFill>
                <a:latin typeface="+mn-lt"/>
                <a:ea typeface="+mn-ea"/>
                <a:cs typeface="+mn-cs"/>
                <a:hlinkClick r:id="rId11"/>
              </a:rPr>
              <a:t>www.vmurmanske.ru</a:t>
            </a:r>
            <a:endParaRPr lang="ru-RU" sz="1400" dirty="0">
              <a:solidFill>
                <a:schemeClr val="tx1"/>
              </a:solidFill>
              <a:latin typeface="+mn-lt"/>
              <a:ea typeface="+mn-ea"/>
              <a:cs typeface="+mn-cs"/>
            </a:endParaRPr>
          </a:p>
          <a:p>
            <a:r>
              <a:rPr lang="ru-RU" sz="1400" dirty="0">
                <a:solidFill>
                  <a:schemeClr val="tx1"/>
                </a:solidFill>
                <a:latin typeface="+mn-lt"/>
                <a:ea typeface="+mn-ea"/>
                <a:cs typeface="+mn-cs"/>
              </a:rPr>
              <a:t> </a:t>
            </a:r>
            <a:r>
              <a:rPr lang="ru-RU" sz="1400" u="sng" dirty="0" err="1">
                <a:solidFill>
                  <a:schemeClr val="tx1"/>
                </a:solidFill>
                <a:latin typeface="+mn-lt"/>
                <a:ea typeface="+mn-ea"/>
                <a:cs typeface="+mn-cs"/>
                <a:hlinkClick r:id="rId12"/>
              </a:rPr>
              <a:t>www.seniorennet.be</a:t>
            </a:r>
            <a:endParaRPr lang="ru-RU" sz="1400" dirty="0">
              <a:solidFill>
                <a:schemeClr val="tx1"/>
              </a:solidFill>
              <a:latin typeface="+mn-lt"/>
              <a:ea typeface="+mn-ea"/>
              <a:cs typeface="+mn-cs"/>
            </a:endParaRPr>
          </a:p>
          <a:p>
            <a:r>
              <a:rPr lang="ru-RU" sz="1400" u="sng" dirty="0" err="1">
                <a:solidFill>
                  <a:schemeClr val="tx1"/>
                </a:solidFill>
                <a:latin typeface="+mn-lt"/>
                <a:ea typeface="+mn-ea"/>
                <a:cs typeface="+mn-cs"/>
                <a:hlinkClick r:id="rId13"/>
              </a:rPr>
              <a:t>www.liveinternet.ru</a:t>
            </a:r>
            <a:endParaRPr lang="ru-RU" sz="1400" dirty="0">
              <a:solidFill>
                <a:schemeClr val="tx1"/>
              </a:solidFill>
              <a:latin typeface="+mn-lt"/>
              <a:ea typeface="+mn-ea"/>
              <a:cs typeface="+mn-cs"/>
            </a:endParaRPr>
          </a:p>
          <a:p>
            <a:r>
              <a:rPr lang="ru-RU" sz="1400" u="sng" dirty="0" err="1">
                <a:solidFill>
                  <a:schemeClr val="tx1"/>
                </a:solidFill>
                <a:latin typeface="+mn-lt"/>
                <a:ea typeface="+mn-ea"/>
                <a:cs typeface="+mn-cs"/>
                <a:hlinkClick r:id="rId6"/>
              </a:rPr>
              <a:t>broadband.groteck.ru</a:t>
            </a:r>
            <a:endParaRPr lang="ru-RU" sz="1400" dirty="0">
              <a:solidFill>
                <a:schemeClr val="tx1"/>
              </a:solidFill>
              <a:latin typeface="+mn-lt"/>
              <a:ea typeface="+mn-ea"/>
              <a:cs typeface="+mn-cs"/>
            </a:endParaRPr>
          </a:p>
          <a:p>
            <a:r>
              <a:rPr lang="ru-RU" sz="1400" dirty="0">
                <a:solidFill>
                  <a:schemeClr val="tx1"/>
                </a:solidFill>
                <a:latin typeface="+mn-lt"/>
                <a:ea typeface="+mn-ea"/>
                <a:cs typeface="+mn-cs"/>
              </a:rPr>
              <a:t> </a:t>
            </a:r>
            <a:r>
              <a:rPr lang="ru-RU" sz="1400" u="sng" dirty="0" err="1">
                <a:solidFill>
                  <a:schemeClr val="tx1"/>
                </a:solidFill>
                <a:latin typeface="+mn-lt"/>
                <a:ea typeface="+mn-ea"/>
                <a:cs typeface="+mn-cs"/>
                <a:hlinkClick r:id="rId7"/>
              </a:rPr>
              <a:t>fitztoys.wordpress.com</a:t>
            </a:r>
            <a:endParaRPr lang="ru-RU" sz="1400" dirty="0">
              <a:solidFill>
                <a:schemeClr val="tx1"/>
              </a:solidFill>
              <a:latin typeface="+mn-lt"/>
              <a:ea typeface="+mn-ea"/>
              <a:cs typeface="+mn-cs"/>
            </a:endParaRPr>
          </a:p>
          <a:p>
            <a:r>
              <a:rPr lang="ru-RU" sz="1400" dirty="0">
                <a:solidFill>
                  <a:schemeClr val="tx1"/>
                </a:solidFill>
                <a:latin typeface="+mn-lt"/>
                <a:ea typeface="+mn-ea"/>
                <a:cs typeface="+mn-cs"/>
              </a:rPr>
              <a:t> </a:t>
            </a:r>
            <a:r>
              <a:rPr lang="ru-RU" sz="1400" u="sng" dirty="0" err="1">
                <a:solidFill>
                  <a:schemeClr val="tx1"/>
                </a:solidFill>
                <a:latin typeface="+mn-lt"/>
                <a:ea typeface="+mn-ea"/>
                <a:cs typeface="+mn-cs"/>
                <a:hlinkClick r:id="rId8"/>
              </a:rPr>
              <a:t>saifuddin.ucoz.com</a:t>
            </a:r>
            <a:endParaRPr lang="ru-RU" sz="1400" dirty="0">
              <a:solidFill>
                <a:schemeClr val="tx1"/>
              </a:solidFill>
              <a:latin typeface="+mn-lt"/>
              <a:ea typeface="+mn-ea"/>
              <a:cs typeface="+mn-cs"/>
            </a:endParaRPr>
          </a:p>
          <a:p>
            <a:r>
              <a:rPr lang="ru-RU" sz="1400" u="sng" dirty="0" err="1">
                <a:solidFill>
                  <a:schemeClr val="tx1"/>
                </a:solidFill>
                <a:latin typeface="+mn-lt"/>
                <a:ea typeface="+mn-ea"/>
                <a:cs typeface="+mn-cs"/>
                <a:hlinkClick r:id="rId9"/>
              </a:rPr>
              <a:t>shperk.ru</a:t>
            </a:r>
            <a:endParaRPr lang="ru-RU" sz="1400" dirty="0">
              <a:solidFill>
                <a:schemeClr val="tx1"/>
              </a:solidFill>
              <a:latin typeface="+mn-lt"/>
              <a:ea typeface="+mn-ea"/>
              <a:cs typeface="+mn-cs"/>
            </a:endParaRPr>
          </a:p>
          <a:p>
            <a:r>
              <a:rPr lang="ru-RU" sz="1400" dirty="0">
                <a:solidFill>
                  <a:schemeClr val="tx1"/>
                </a:solidFill>
                <a:latin typeface="+mn-lt"/>
                <a:ea typeface="+mn-ea"/>
                <a:cs typeface="+mn-cs"/>
              </a:rPr>
              <a:t> </a:t>
            </a:r>
            <a:r>
              <a:rPr lang="ru-RU" sz="1400" u="sng" dirty="0" err="1">
                <a:solidFill>
                  <a:schemeClr val="tx1"/>
                </a:solidFill>
                <a:latin typeface="+mn-lt"/>
                <a:ea typeface="+mn-ea"/>
                <a:cs typeface="+mn-cs"/>
                <a:hlinkClick r:id="rId10"/>
              </a:rPr>
              <a:t>www.allfun.md</a:t>
            </a:r>
            <a:endParaRPr lang="ru-RU" sz="1400" dirty="0">
              <a:solidFill>
                <a:schemeClr val="tx1"/>
              </a:solidFill>
              <a:latin typeface="+mn-lt"/>
              <a:ea typeface="+mn-ea"/>
              <a:cs typeface="+mn-cs"/>
            </a:endParaRPr>
          </a:p>
          <a:p>
            <a:r>
              <a:rPr lang="ru-RU" sz="1400" u="sng" dirty="0" err="1">
                <a:solidFill>
                  <a:schemeClr val="tx1"/>
                </a:solidFill>
                <a:latin typeface="+mn-lt"/>
                <a:ea typeface="+mn-ea"/>
                <a:cs typeface="+mn-cs"/>
                <a:hlinkClick r:id="rId11"/>
              </a:rPr>
              <a:t>www.vmurmanske.ru</a:t>
            </a:r>
            <a:endParaRPr lang="ru-RU" sz="1400" dirty="0">
              <a:solidFill>
                <a:schemeClr val="tx1"/>
              </a:solidFill>
              <a:latin typeface="+mn-lt"/>
              <a:ea typeface="+mn-ea"/>
              <a:cs typeface="+mn-cs"/>
            </a:endParaRPr>
          </a:p>
          <a:p>
            <a:r>
              <a:rPr lang="ru-RU" sz="1400" dirty="0">
                <a:solidFill>
                  <a:schemeClr val="tx1"/>
                </a:solidFill>
                <a:latin typeface="+mn-lt"/>
                <a:ea typeface="+mn-ea"/>
                <a:cs typeface="+mn-cs"/>
              </a:rPr>
              <a:t> </a:t>
            </a:r>
            <a:r>
              <a:rPr lang="ru-RU" sz="1400" u="sng" dirty="0" err="1">
                <a:solidFill>
                  <a:schemeClr val="tx1"/>
                </a:solidFill>
                <a:latin typeface="+mn-lt"/>
                <a:ea typeface="+mn-ea"/>
                <a:cs typeface="+mn-cs"/>
                <a:hlinkClick r:id="rId12"/>
              </a:rPr>
              <a:t>www.seniorennet.be</a:t>
            </a:r>
            <a:endParaRPr lang="ru-RU" sz="1400" dirty="0">
              <a:solidFill>
                <a:schemeClr val="tx1"/>
              </a:solidFill>
              <a:latin typeface="+mn-lt"/>
              <a:ea typeface="+mn-ea"/>
              <a:cs typeface="+mn-cs"/>
            </a:endParaRP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p:txBody>
          <a:bodyPr/>
          <a:lstStyle/>
          <a:p>
            <a:r>
              <a:rPr lang="ru-RU" dirty="0" smtClean="0"/>
              <a:t>Спасибо за внимание!</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ru-RU" dirty="0" smtClean="0"/>
              <a:t>Содержание</a:t>
            </a:r>
            <a:endParaRPr lang="en-US" dirty="0"/>
          </a:p>
        </p:txBody>
      </p:sp>
      <p:grpSp>
        <p:nvGrpSpPr>
          <p:cNvPr id="6147" name="Group 3"/>
          <p:cNvGrpSpPr>
            <a:grpSpLocks/>
          </p:cNvGrpSpPr>
          <p:nvPr/>
        </p:nvGrpSpPr>
        <p:grpSpPr bwMode="auto">
          <a:xfrm>
            <a:off x="1928794" y="3071810"/>
            <a:ext cx="5311775" cy="688975"/>
            <a:chOff x="720" y="1392"/>
            <a:chExt cx="4058" cy="480"/>
          </a:xfrm>
        </p:grpSpPr>
        <p:sp>
          <p:nvSpPr>
            <p:cNvPr id="6148"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ru-RU"/>
            </a:p>
          </p:txBody>
        </p:sp>
        <p:grpSp>
          <p:nvGrpSpPr>
            <p:cNvPr id="6149" name="Group 5"/>
            <p:cNvGrpSpPr>
              <a:grpSpLocks/>
            </p:cNvGrpSpPr>
            <p:nvPr/>
          </p:nvGrpSpPr>
          <p:grpSpPr bwMode="auto">
            <a:xfrm>
              <a:off x="730" y="1407"/>
              <a:ext cx="4043" cy="444"/>
              <a:chOff x="744" y="1407"/>
              <a:chExt cx="3988" cy="444"/>
            </a:xfrm>
          </p:grpSpPr>
          <p:sp>
            <p:nvSpPr>
              <p:cNvPr id="6150"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ru-RU"/>
              </a:p>
            </p:txBody>
          </p:sp>
          <p:sp>
            <p:nvSpPr>
              <p:cNvPr id="6151"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endParaRPr lang="ru-RU"/>
              </a:p>
            </p:txBody>
          </p:sp>
        </p:grpSp>
      </p:grpSp>
      <p:grpSp>
        <p:nvGrpSpPr>
          <p:cNvPr id="6152" name="Group 8"/>
          <p:cNvGrpSpPr>
            <a:grpSpLocks/>
          </p:cNvGrpSpPr>
          <p:nvPr/>
        </p:nvGrpSpPr>
        <p:grpSpPr bwMode="auto">
          <a:xfrm>
            <a:off x="1928794" y="3857628"/>
            <a:ext cx="5311775" cy="688975"/>
            <a:chOff x="720" y="1392"/>
            <a:chExt cx="4058" cy="480"/>
          </a:xfrm>
        </p:grpSpPr>
        <p:sp>
          <p:nvSpPr>
            <p:cNvPr id="6153" name="AutoShape 9"/>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ru-RU"/>
            </a:p>
          </p:txBody>
        </p:sp>
        <p:grpSp>
          <p:nvGrpSpPr>
            <p:cNvPr id="6154" name="Group 10"/>
            <p:cNvGrpSpPr>
              <a:grpSpLocks/>
            </p:cNvGrpSpPr>
            <p:nvPr/>
          </p:nvGrpSpPr>
          <p:grpSpPr bwMode="auto">
            <a:xfrm>
              <a:off x="730" y="1407"/>
              <a:ext cx="4043" cy="444"/>
              <a:chOff x="744" y="1407"/>
              <a:chExt cx="3988" cy="444"/>
            </a:xfrm>
          </p:grpSpPr>
          <p:sp>
            <p:nvSpPr>
              <p:cNvPr id="6155" name="AutoShape 11"/>
              <p:cNvSpPr>
                <a:spLocks noChangeArrowheads="1"/>
              </p:cNvSpPr>
              <p:nvPr/>
            </p:nvSpPr>
            <p:spPr bwMode="lt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ru-RU"/>
              </a:p>
            </p:txBody>
          </p:sp>
          <p:sp>
            <p:nvSpPr>
              <p:cNvPr id="6156" name="AutoShape 12"/>
              <p:cNvSpPr>
                <a:spLocks noChangeArrowheads="1"/>
              </p:cNvSpPr>
              <p:nvPr/>
            </p:nvSpPr>
            <p:spPr bwMode="lt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endParaRPr lang="ru-RU"/>
              </a:p>
            </p:txBody>
          </p:sp>
        </p:grpSp>
      </p:grpSp>
      <p:grpSp>
        <p:nvGrpSpPr>
          <p:cNvPr id="6157" name="Group 13"/>
          <p:cNvGrpSpPr>
            <a:grpSpLocks/>
          </p:cNvGrpSpPr>
          <p:nvPr/>
        </p:nvGrpSpPr>
        <p:grpSpPr bwMode="auto">
          <a:xfrm>
            <a:off x="1928794" y="4643446"/>
            <a:ext cx="5311775" cy="688975"/>
            <a:chOff x="720" y="1392"/>
            <a:chExt cx="4058" cy="480"/>
          </a:xfrm>
        </p:grpSpPr>
        <p:sp>
          <p:nvSpPr>
            <p:cNvPr id="6158" name="AutoShape 14"/>
            <p:cNvSpPr>
              <a:spLocks noChangeArrowheads="1"/>
            </p:cNvSpPr>
            <p:nvPr/>
          </p:nvSpPr>
          <p:spPr bwMode="lt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headEnd/>
              <a:tailEnd/>
            </a:ln>
            <a:effectLst/>
          </p:spPr>
          <p:txBody>
            <a:bodyPr wrap="none" anchor="ctr"/>
            <a:lstStyle/>
            <a:p>
              <a:endParaRPr lang="ru-RU"/>
            </a:p>
          </p:txBody>
        </p:sp>
        <p:grpSp>
          <p:nvGrpSpPr>
            <p:cNvPr id="6159" name="Group 15"/>
            <p:cNvGrpSpPr>
              <a:grpSpLocks/>
            </p:cNvGrpSpPr>
            <p:nvPr/>
          </p:nvGrpSpPr>
          <p:grpSpPr bwMode="auto">
            <a:xfrm>
              <a:off x="730" y="1407"/>
              <a:ext cx="4043" cy="444"/>
              <a:chOff x="744" y="1407"/>
              <a:chExt cx="3988" cy="444"/>
            </a:xfrm>
          </p:grpSpPr>
          <p:sp>
            <p:nvSpPr>
              <p:cNvPr id="6160" name="AutoShape 16"/>
              <p:cNvSpPr>
                <a:spLocks noChangeArrowheads="1"/>
              </p:cNvSpPr>
              <p:nvPr/>
            </p:nvSpPr>
            <p:spPr bwMode="lt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endParaRPr lang="ru-RU"/>
              </a:p>
            </p:txBody>
          </p:sp>
          <p:sp>
            <p:nvSpPr>
              <p:cNvPr id="6161" name="AutoShape 17"/>
              <p:cNvSpPr>
                <a:spLocks noChangeArrowheads="1"/>
              </p:cNvSpPr>
              <p:nvPr/>
            </p:nvSpPr>
            <p:spPr bwMode="lt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endParaRPr lang="ru-RU"/>
              </a:p>
            </p:txBody>
          </p:sp>
        </p:grpSp>
      </p:grpSp>
      <p:grpSp>
        <p:nvGrpSpPr>
          <p:cNvPr id="6162" name="Group 18"/>
          <p:cNvGrpSpPr>
            <a:grpSpLocks/>
          </p:cNvGrpSpPr>
          <p:nvPr/>
        </p:nvGrpSpPr>
        <p:grpSpPr bwMode="auto">
          <a:xfrm>
            <a:off x="1928794" y="2285992"/>
            <a:ext cx="5311775" cy="688975"/>
            <a:chOff x="720" y="1392"/>
            <a:chExt cx="4058" cy="480"/>
          </a:xfrm>
        </p:grpSpPr>
        <p:sp>
          <p:nvSpPr>
            <p:cNvPr id="6163"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ru-RU"/>
            </a:p>
          </p:txBody>
        </p:sp>
        <p:grpSp>
          <p:nvGrpSpPr>
            <p:cNvPr id="6164" name="Group 20"/>
            <p:cNvGrpSpPr>
              <a:grpSpLocks/>
            </p:cNvGrpSpPr>
            <p:nvPr/>
          </p:nvGrpSpPr>
          <p:grpSpPr bwMode="auto">
            <a:xfrm>
              <a:off x="730" y="1407"/>
              <a:ext cx="4043" cy="444"/>
              <a:chOff x="744" y="1407"/>
              <a:chExt cx="3988" cy="444"/>
            </a:xfrm>
          </p:grpSpPr>
          <p:sp>
            <p:nvSpPr>
              <p:cNvPr id="6165"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ru-RU"/>
              </a:p>
            </p:txBody>
          </p:sp>
          <p:sp>
            <p:nvSpPr>
              <p:cNvPr id="6166"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ru-RU"/>
              </a:p>
            </p:txBody>
          </p:sp>
        </p:grpSp>
      </p:grpSp>
      <p:sp>
        <p:nvSpPr>
          <p:cNvPr id="31" name="Прямоугольник 30"/>
          <p:cNvSpPr/>
          <p:nvPr/>
        </p:nvSpPr>
        <p:spPr>
          <a:xfrm>
            <a:off x="2000232" y="3214686"/>
            <a:ext cx="2686056" cy="461665"/>
          </a:xfrm>
          <a:prstGeom prst="rect">
            <a:avLst/>
          </a:prstGeom>
        </p:spPr>
        <p:txBody>
          <a:bodyPr wrap="none">
            <a:spAutoFit/>
          </a:bodyPr>
          <a:lstStyle/>
          <a:p>
            <a:r>
              <a:rPr lang="ru-RU" sz="2400" b="1" dirty="0" smtClean="0">
                <a:hlinkClick r:id="rId2" action="ppaction://hlinksldjump"/>
              </a:rPr>
              <a:t>Интернет-этикет</a:t>
            </a:r>
            <a:endParaRPr lang="ru-RU" sz="2400" b="1" dirty="0"/>
          </a:p>
        </p:txBody>
      </p:sp>
      <p:sp>
        <p:nvSpPr>
          <p:cNvPr id="32" name="Прямоугольник 31"/>
          <p:cNvSpPr/>
          <p:nvPr/>
        </p:nvSpPr>
        <p:spPr>
          <a:xfrm>
            <a:off x="2071670" y="4000504"/>
            <a:ext cx="4500594" cy="461665"/>
          </a:xfrm>
          <a:prstGeom prst="rect">
            <a:avLst/>
          </a:prstGeom>
        </p:spPr>
        <p:txBody>
          <a:bodyPr wrap="square">
            <a:spAutoFit/>
          </a:bodyPr>
          <a:lstStyle/>
          <a:p>
            <a:r>
              <a:rPr lang="ru-RU" sz="2400" b="1" dirty="0" smtClean="0">
                <a:hlinkClick r:id="rId3" action="ppaction://hlinksldjump"/>
              </a:rPr>
              <a:t>«Подозрительные» сайты</a:t>
            </a:r>
            <a:endParaRPr lang="ru-RU" sz="2400" b="1" dirty="0"/>
          </a:p>
        </p:txBody>
      </p:sp>
      <p:sp>
        <p:nvSpPr>
          <p:cNvPr id="33" name="Прямоугольник 32"/>
          <p:cNvSpPr/>
          <p:nvPr/>
        </p:nvSpPr>
        <p:spPr>
          <a:xfrm>
            <a:off x="2071670" y="4714884"/>
            <a:ext cx="4572000" cy="830997"/>
          </a:xfrm>
          <a:prstGeom prst="rect">
            <a:avLst/>
          </a:prstGeom>
        </p:spPr>
        <p:txBody>
          <a:bodyPr wrap="square">
            <a:spAutoFit/>
          </a:bodyPr>
          <a:lstStyle/>
          <a:p>
            <a:r>
              <a:rPr lang="ru-RU" sz="2400" b="1" dirty="0" smtClean="0">
                <a:hlinkClick r:id="rId4" action="ppaction://hlinksldjump"/>
              </a:rPr>
              <a:t>Будь начеку!</a:t>
            </a:r>
            <a:br>
              <a:rPr lang="ru-RU" sz="2400" b="1" dirty="0" smtClean="0">
                <a:hlinkClick r:id="rId4" action="ppaction://hlinksldjump"/>
              </a:rPr>
            </a:br>
            <a:endParaRPr lang="ru-RU" sz="2400" b="1" dirty="0"/>
          </a:p>
        </p:txBody>
      </p:sp>
      <p:grpSp>
        <p:nvGrpSpPr>
          <p:cNvPr id="34" name="Group 13"/>
          <p:cNvGrpSpPr>
            <a:grpSpLocks/>
          </p:cNvGrpSpPr>
          <p:nvPr/>
        </p:nvGrpSpPr>
        <p:grpSpPr bwMode="auto">
          <a:xfrm>
            <a:off x="1928794" y="1500174"/>
            <a:ext cx="5311775" cy="688975"/>
            <a:chOff x="720" y="1392"/>
            <a:chExt cx="4058" cy="480"/>
          </a:xfrm>
        </p:grpSpPr>
        <p:sp>
          <p:nvSpPr>
            <p:cNvPr id="35" name="AutoShape 14"/>
            <p:cNvSpPr>
              <a:spLocks noChangeArrowheads="1"/>
            </p:cNvSpPr>
            <p:nvPr/>
          </p:nvSpPr>
          <p:spPr bwMode="lt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headEnd/>
              <a:tailEnd/>
            </a:ln>
            <a:effectLst/>
          </p:spPr>
          <p:txBody>
            <a:bodyPr wrap="none" anchor="ctr"/>
            <a:lstStyle/>
            <a:p>
              <a:endParaRPr lang="ru-RU"/>
            </a:p>
          </p:txBody>
        </p:sp>
        <p:grpSp>
          <p:nvGrpSpPr>
            <p:cNvPr id="36" name="Group 15"/>
            <p:cNvGrpSpPr>
              <a:grpSpLocks/>
            </p:cNvGrpSpPr>
            <p:nvPr/>
          </p:nvGrpSpPr>
          <p:grpSpPr bwMode="auto">
            <a:xfrm>
              <a:off x="730" y="1407"/>
              <a:ext cx="4043" cy="444"/>
              <a:chOff x="744" y="1407"/>
              <a:chExt cx="3988" cy="444"/>
            </a:xfrm>
          </p:grpSpPr>
          <p:sp>
            <p:nvSpPr>
              <p:cNvPr id="37" name="AutoShape 16"/>
              <p:cNvSpPr>
                <a:spLocks noChangeArrowheads="1"/>
              </p:cNvSpPr>
              <p:nvPr/>
            </p:nvSpPr>
            <p:spPr bwMode="lt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endParaRPr lang="ru-RU"/>
              </a:p>
            </p:txBody>
          </p:sp>
          <p:sp>
            <p:nvSpPr>
              <p:cNvPr id="38" name="AutoShape 17"/>
              <p:cNvSpPr>
                <a:spLocks noChangeArrowheads="1"/>
              </p:cNvSpPr>
              <p:nvPr/>
            </p:nvSpPr>
            <p:spPr bwMode="lt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endParaRPr lang="ru-RU"/>
              </a:p>
            </p:txBody>
          </p:sp>
        </p:grpSp>
      </p:grpSp>
      <p:sp>
        <p:nvSpPr>
          <p:cNvPr id="39" name="Прямоугольник 38"/>
          <p:cNvSpPr/>
          <p:nvPr/>
        </p:nvSpPr>
        <p:spPr>
          <a:xfrm>
            <a:off x="2071670" y="1571612"/>
            <a:ext cx="4714876" cy="830997"/>
          </a:xfrm>
          <a:prstGeom prst="rect">
            <a:avLst/>
          </a:prstGeom>
        </p:spPr>
        <p:txBody>
          <a:bodyPr wrap="square">
            <a:spAutoFit/>
          </a:bodyPr>
          <a:lstStyle/>
          <a:p>
            <a:r>
              <a:rPr lang="ru-RU" sz="2400" b="1" dirty="0" smtClean="0">
                <a:hlinkClick r:id="rId5" action="ppaction://hlinksldjump"/>
              </a:rPr>
              <a:t>Это важно знать!</a:t>
            </a:r>
            <a:br>
              <a:rPr lang="ru-RU" sz="2400" b="1" dirty="0" smtClean="0">
                <a:hlinkClick r:id="rId5" action="ppaction://hlinksldjump"/>
              </a:rPr>
            </a:br>
            <a:endParaRPr lang="ru-RU" sz="2400" b="1" dirty="0"/>
          </a:p>
        </p:txBody>
      </p:sp>
      <p:sp>
        <p:nvSpPr>
          <p:cNvPr id="40" name="Прямоугольник 39"/>
          <p:cNvSpPr/>
          <p:nvPr/>
        </p:nvSpPr>
        <p:spPr>
          <a:xfrm>
            <a:off x="1928794" y="2357430"/>
            <a:ext cx="5258572" cy="461665"/>
          </a:xfrm>
          <a:prstGeom prst="rect">
            <a:avLst/>
          </a:prstGeom>
        </p:spPr>
        <p:txBody>
          <a:bodyPr wrap="square">
            <a:spAutoFit/>
          </a:bodyPr>
          <a:lstStyle/>
          <a:p>
            <a:r>
              <a:rPr lang="ru-RU" sz="2400" b="1" dirty="0" smtClean="0">
                <a:hlinkClick r:id="rId6" action="ppaction://hlinksldjump"/>
              </a:rPr>
              <a:t>Твои права в онлайновой среде</a:t>
            </a:r>
            <a:endParaRPr lang="ru-RU" sz="2400" b="1" dirty="0"/>
          </a:p>
        </p:txBody>
      </p:sp>
      <p:grpSp>
        <p:nvGrpSpPr>
          <p:cNvPr id="51" name="Group 18"/>
          <p:cNvGrpSpPr>
            <a:grpSpLocks/>
          </p:cNvGrpSpPr>
          <p:nvPr/>
        </p:nvGrpSpPr>
        <p:grpSpPr bwMode="auto">
          <a:xfrm>
            <a:off x="1928794" y="5429264"/>
            <a:ext cx="5311775" cy="928694"/>
            <a:chOff x="720" y="1392"/>
            <a:chExt cx="4058" cy="480"/>
          </a:xfrm>
        </p:grpSpPr>
        <p:sp>
          <p:nvSpPr>
            <p:cNvPr id="52"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ru-RU"/>
            </a:p>
          </p:txBody>
        </p:sp>
        <p:grpSp>
          <p:nvGrpSpPr>
            <p:cNvPr id="53" name="Group 20"/>
            <p:cNvGrpSpPr>
              <a:grpSpLocks/>
            </p:cNvGrpSpPr>
            <p:nvPr/>
          </p:nvGrpSpPr>
          <p:grpSpPr bwMode="auto">
            <a:xfrm>
              <a:off x="730" y="1407"/>
              <a:ext cx="4043" cy="444"/>
              <a:chOff x="744" y="1407"/>
              <a:chExt cx="3988" cy="444"/>
            </a:xfrm>
          </p:grpSpPr>
          <p:sp>
            <p:nvSpPr>
              <p:cNvPr id="54"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ru-RU"/>
              </a:p>
            </p:txBody>
          </p:sp>
          <p:sp>
            <p:nvSpPr>
              <p:cNvPr id="55"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ru-RU"/>
              </a:p>
            </p:txBody>
          </p:sp>
        </p:grpSp>
      </p:grpSp>
      <p:sp>
        <p:nvSpPr>
          <p:cNvPr id="56" name="Прямоугольник 55"/>
          <p:cNvSpPr/>
          <p:nvPr/>
        </p:nvSpPr>
        <p:spPr>
          <a:xfrm>
            <a:off x="2071670" y="5500702"/>
            <a:ext cx="5143536" cy="707886"/>
          </a:xfrm>
          <a:prstGeom prst="rect">
            <a:avLst/>
          </a:prstGeom>
        </p:spPr>
        <p:txBody>
          <a:bodyPr wrap="square">
            <a:spAutoFit/>
          </a:bodyPr>
          <a:lstStyle/>
          <a:p>
            <a:r>
              <a:rPr lang="ru-RU" sz="2000" b="1" dirty="0" smtClean="0">
                <a:hlinkClick r:id="rId7" action="ppaction://hlinksldjump"/>
              </a:rPr>
              <a:t>Если у тебя возникли вопросы или проблемы…</a:t>
            </a:r>
            <a:endParaRPr lang="ru-RU" sz="20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571480"/>
            <a:ext cx="8229600" cy="555645"/>
          </a:xfrm>
        </p:spPr>
        <p:txBody>
          <a:bodyPr/>
          <a:lstStyle/>
          <a:p>
            <a:pPr algn="ctr"/>
            <a:r>
              <a:rPr lang="ru-RU" dirty="0"/>
              <a:t>Это важно знать!</a:t>
            </a:r>
            <a:br>
              <a:rPr lang="ru-RU" dirty="0"/>
            </a:br>
            <a:endParaRPr lang="en-US" dirty="0"/>
          </a:p>
        </p:txBody>
      </p:sp>
      <p:sp>
        <p:nvSpPr>
          <p:cNvPr id="7174" name="Rectangle 6"/>
          <p:cNvSpPr>
            <a:spLocks noGrp="1" noChangeArrowheads="1"/>
          </p:cNvSpPr>
          <p:nvPr>
            <p:ph type="body" sz="half" idx="1"/>
          </p:nvPr>
        </p:nvSpPr>
        <p:spPr bwMode="auto">
          <a:xfrm>
            <a:off x="285720" y="1428736"/>
            <a:ext cx="864399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algn="ctr">
              <a:spcBef>
                <a:spcPct val="0"/>
              </a:spcBef>
              <a:buNone/>
            </a:pPr>
            <a:r>
              <a:rPr lang="ru-RU" sz="1800" i="1" dirty="0">
                <a:solidFill>
                  <a:schemeClr val="tx1"/>
                </a:solidFill>
                <a:latin typeface="+mn-lt"/>
                <a:ea typeface="+mn-ea"/>
                <a:cs typeface="+mn-cs"/>
              </a:rPr>
              <a:t>Использование Интернета – это радость. Получай максимум удовольствия, оставаясь в безопасности.</a:t>
            </a:r>
            <a:endParaRPr lang="ru-RU" sz="1800" dirty="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Когда ты регистрируешься на сайтах, не указывай личную</a:t>
            </a:r>
          </a:p>
          <a:p>
            <a:pPr marL="0" marR="0" lvl="0" indent="0" algn="l" defTabSz="914400" rtl="0" eaLnBrk="0" fontAlgn="base" latinLnBrk="0" hangingPunct="0">
              <a:lnSpc>
                <a:spcPct val="100000"/>
              </a:lnSpc>
              <a:spcBef>
                <a:spcPct val="0"/>
              </a:spcBef>
              <a:spcAft>
                <a:spcPct val="0"/>
              </a:spcAft>
              <a:buClrTx/>
              <a:buSz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информацию (номер мобильного телефона, адрес места </a:t>
            </a:r>
          </a:p>
          <a:p>
            <a:pPr marL="0" marR="0" lvl="0" indent="0" algn="l" defTabSz="914400" rtl="0" eaLnBrk="0" fontAlgn="base" latinLnBrk="0" hangingPunct="0">
              <a:lnSpc>
                <a:spcPct val="100000"/>
              </a:lnSpc>
              <a:spcBef>
                <a:spcPct val="0"/>
              </a:spcBef>
              <a:spcAft>
                <a:spcPct val="0"/>
              </a:spcAft>
              <a:buClrTx/>
              <a:buSz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жительства и другие данные).</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Используй </a:t>
            </a:r>
            <a:r>
              <a:rPr kumimoji="0" lang="ru-RU"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веб-камеру</a:t>
            </a: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только при общении с друзьями.</a:t>
            </a:r>
          </a:p>
          <a:p>
            <a:pPr marL="0" marR="0" lvl="0" indent="0" algn="l" defTabSz="914400" rtl="0" eaLnBrk="0" fontAlgn="base" latinLnBrk="0" hangingPunct="0">
              <a:lnSpc>
                <a:spcPct val="100000"/>
              </a:lnSpc>
              <a:spcBef>
                <a:spcPct val="0"/>
              </a:spcBef>
              <a:spcAft>
                <a:spcPct val="0"/>
              </a:spcAft>
              <a:buClrTx/>
              <a:buSz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Проследи, чтобы посторонние люди не имели возможности </a:t>
            </a:r>
          </a:p>
          <a:p>
            <a:pPr marL="0" marR="0" lvl="0" indent="0" algn="l" defTabSz="914400" rtl="0" eaLnBrk="0" fontAlgn="base" latinLnBrk="0" hangingPunct="0">
              <a:lnSpc>
                <a:spcPct val="100000"/>
              </a:lnSpc>
              <a:spcBef>
                <a:spcPct val="0"/>
              </a:spcBef>
              <a:spcAft>
                <a:spcPct val="0"/>
              </a:spcAft>
              <a:buClrTx/>
              <a:buSz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видеть ваш разговор. Научись самостоятельно включать и</a:t>
            </a:r>
          </a:p>
          <a:p>
            <a:pPr marL="0" marR="0" lvl="0" indent="0" algn="l" defTabSz="914400" rtl="0" eaLnBrk="0" fontAlgn="base" latinLnBrk="0" hangingPunct="0">
              <a:lnSpc>
                <a:spcPct val="100000"/>
              </a:lnSpc>
              <a:spcBef>
                <a:spcPct val="0"/>
              </a:spcBef>
              <a:spcAft>
                <a:spcPct val="0"/>
              </a:spcAft>
              <a:buClrTx/>
              <a:buSz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выключать </a:t>
            </a:r>
            <a:r>
              <a:rPr kumimoji="0" lang="ru-RU"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веб-камеру</a:t>
            </a: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Ты должен знать, что если ты публикуешь фото или видео</a:t>
            </a:r>
          </a:p>
          <a:p>
            <a:pPr marL="0" marR="0" lvl="0" indent="0" algn="l" defTabSz="914400" rtl="0" eaLnBrk="0" fontAlgn="base" latinLnBrk="0" hangingPunct="0">
              <a:lnSpc>
                <a:spcPct val="100000"/>
              </a:lnSpc>
              <a:spcBef>
                <a:spcPct val="0"/>
              </a:spcBef>
              <a:spcAft>
                <a:spcPct val="0"/>
              </a:spcAft>
              <a:buClrTx/>
              <a:buSz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интернете — каждый может посмотреть их.</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Не публикуй фотографии, на которых изображены другие люди. Делай это только с их согласия.</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ndParaRPr>
          </a:p>
        </p:txBody>
      </p:sp>
      <p:pic>
        <p:nvPicPr>
          <p:cNvPr id="6" name="Рисунок 5" descr="Internet.jpg"/>
          <p:cNvPicPr>
            <a:picLocks noChangeAspect="1"/>
          </p:cNvPicPr>
          <p:nvPr/>
        </p:nvPicPr>
        <p:blipFill>
          <a:blip r:embed="rId2" cstate="print"/>
          <a:stretch>
            <a:fillRect/>
          </a:stretch>
        </p:blipFill>
        <p:spPr>
          <a:xfrm>
            <a:off x="214282" y="160713"/>
            <a:ext cx="1285884" cy="96441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Это важно знать!</a:t>
            </a:r>
            <a:br>
              <a:rPr lang="ru-RU" dirty="0" smtClean="0"/>
            </a:br>
            <a:endParaRPr lang="ru-RU" dirty="0"/>
          </a:p>
        </p:txBody>
      </p:sp>
      <p:sp>
        <p:nvSpPr>
          <p:cNvPr id="3" name="Содержимое 2"/>
          <p:cNvSpPr>
            <a:spLocks noGrp="1"/>
          </p:cNvSpPr>
          <p:nvPr>
            <p:ph idx="1"/>
          </p:nvPr>
        </p:nvSpPr>
        <p:spPr/>
        <p:txBody>
          <a:bodyPr/>
          <a:lstStyle/>
          <a:p>
            <a:pPr lvl="0"/>
            <a:r>
              <a:rPr lang="ru-RU" sz="2400" dirty="0">
                <a:solidFill>
                  <a:schemeClr val="tx1"/>
                </a:solidFill>
                <a:latin typeface="+mn-lt"/>
                <a:ea typeface="+mn-ea"/>
                <a:cs typeface="+mn-cs"/>
              </a:rPr>
              <a:t>Публикуй только такую информацию, о публикации которой не  пожалеешь.</a:t>
            </a:r>
          </a:p>
          <a:p>
            <a:pPr lvl="0"/>
            <a:r>
              <a:rPr lang="ru-RU" sz="2400" dirty="0">
                <a:solidFill>
                  <a:schemeClr val="tx1"/>
                </a:solidFill>
                <a:latin typeface="+mn-lt"/>
                <a:ea typeface="+mn-ea"/>
                <a:cs typeface="+mn-cs"/>
              </a:rPr>
              <a:t>Нежелательные письма от незнакомых людей называются «Спам». Если ты получил такое письмо, не отвечай на него. Если ты ответишь на подобное письмо, отправитель будет знать, что ты пользуешься своим электронным почтовым ящиком, и будет продолжать посылать тебе спам.</a:t>
            </a:r>
          </a:p>
          <a:p>
            <a:pPr lvl="0"/>
            <a:r>
              <a:rPr lang="ru-RU" sz="2400" dirty="0">
                <a:solidFill>
                  <a:schemeClr val="tx1"/>
                </a:solidFill>
                <a:latin typeface="+mn-lt"/>
                <a:ea typeface="+mn-ea"/>
                <a:cs typeface="+mn-cs"/>
              </a:rPr>
              <a:t>Если тебе пришло сообщение с незнакомого адреса, его лучше не  открывать. Подобные письма могут содержать вирусы.</a:t>
            </a:r>
          </a:p>
          <a:p>
            <a:pPr lvl="0"/>
            <a:r>
              <a:rPr lang="ru-RU" sz="2400" dirty="0">
                <a:solidFill>
                  <a:schemeClr val="tx1"/>
                </a:solidFill>
                <a:latin typeface="+mn-lt"/>
                <a:ea typeface="+mn-ea"/>
                <a:cs typeface="+mn-cs"/>
              </a:rPr>
              <a:t>Не добавляй незнакомых людей в </a:t>
            </a:r>
            <a:r>
              <a:rPr lang="ru-RU" sz="2400" dirty="0" smtClean="0">
                <a:solidFill>
                  <a:schemeClr val="tx1"/>
                </a:solidFill>
                <a:latin typeface="+mn-lt"/>
                <a:ea typeface="+mn-ea"/>
                <a:cs typeface="+mn-cs"/>
              </a:rPr>
              <a:t>свои контакт</a:t>
            </a:r>
            <a:r>
              <a:rPr lang="ru-RU" sz="2400" dirty="0" smtClean="0"/>
              <a:t>ы</a:t>
            </a:r>
            <a:r>
              <a:rPr lang="ru-RU" sz="2400" dirty="0" smtClean="0">
                <a:solidFill>
                  <a:schemeClr val="tx1"/>
                </a:solidFill>
                <a:latin typeface="+mn-lt"/>
                <a:ea typeface="+mn-ea"/>
                <a:cs typeface="+mn-cs"/>
              </a:rPr>
              <a:t>.</a:t>
            </a:r>
            <a:endParaRPr lang="ru-RU" sz="2400" dirty="0">
              <a:solidFill>
                <a:schemeClr val="tx1"/>
              </a:solidFill>
              <a:latin typeface="+mn-lt"/>
              <a:ea typeface="+mn-ea"/>
              <a:cs typeface="+mn-cs"/>
            </a:endParaRPr>
          </a:p>
          <a:p>
            <a:endParaRPr lang="ru-RU" dirty="0"/>
          </a:p>
        </p:txBody>
      </p:sp>
      <p:pic>
        <p:nvPicPr>
          <p:cNvPr id="4" name="Рисунок 3" descr="comp10.gif"/>
          <p:cNvPicPr>
            <a:picLocks noChangeAspect="1"/>
          </p:cNvPicPr>
          <p:nvPr/>
        </p:nvPicPr>
        <p:blipFill>
          <a:blip r:embed="rId2" cstate="print"/>
          <a:stretch>
            <a:fillRect/>
          </a:stretch>
        </p:blipFill>
        <p:spPr>
          <a:xfrm>
            <a:off x="571472" y="155354"/>
            <a:ext cx="1071570" cy="97780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Это важно знать!</a:t>
            </a:r>
            <a:endParaRPr lang="ru-RU" dirty="0"/>
          </a:p>
        </p:txBody>
      </p:sp>
      <p:sp>
        <p:nvSpPr>
          <p:cNvPr id="3" name="Содержимое 2"/>
          <p:cNvSpPr>
            <a:spLocks noGrp="1"/>
          </p:cNvSpPr>
          <p:nvPr>
            <p:ph idx="1"/>
          </p:nvPr>
        </p:nvSpPr>
        <p:spPr/>
        <p:txBody>
          <a:bodyPr/>
          <a:lstStyle/>
          <a:p>
            <a:pPr lvl="0"/>
            <a:r>
              <a:rPr lang="ru-RU" sz="2000" dirty="0">
                <a:solidFill>
                  <a:schemeClr val="tx1"/>
                </a:solidFill>
                <a:latin typeface="+mn-lt"/>
                <a:ea typeface="+mn-ea"/>
                <a:cs typeface="+mn-cs"/>
              </a:rPr>
              <a:t>Если тебе приходят письма с неприятным или оскорбляющим тебя содержанием, если кто-то ведет себя в твоем отношении неподобающим образом, сообщи об этом взрослым.</a:t>
            </a:r>
          </a:p>
          <a:p>
            <a:pPr lvl="0"/>
            <a:r>
              <a:rPr lang="ru-RU" sz="2000" dirty="0">
                <a:solidFill>
                  <a:schemeClr val="tx1"/>
                </a:solidFill>
                <a:latin typeface="+mn-lt"/>
                <a:ea typeface="+mn-ea"/>
                <a:cs typeface="+mn-cs"/>
              </a:rPr>
              <a:t>Если человек, с которым ты познакомился в интернете, предлагает тебе встретиться в реальной жизни, то предупреди его, что придешь навстречу со взрослым. Если твой виртуальный друг действительно тот, за кого он  себя выдает, он нормально отнесется к твоей заботе о  собственной безопасности</a:t>
            </a:r>
            <a:r>
              <a:rPr lang="ru-RU" sz="2000" dirty="0" smtClean="0">
                <a:solidFill>
                  <a:schemeClr val="tx1"/>
                </a:solidFill>
                <a:latin typeface="+mn-lt"/>
                <a:ea typeface="+mn-ea"/>
                <a:cs typeface="+mn-cs"/>
              </a:rPr>
              <a:t>.</a:t>
            </a:r>
          </a:p>
          <a:p>
            <a:pPr lvl="0"/>
            <a:r>
              <a:rPr lang="ru-RU" sz="2000" dirty="0" smtClean="0"/>
              <a:t>Если пришел </a:t>
            </a:r>
            <a:r>
              <a:rPr lang="ru-RU" sz="2000" dirty="0" err="1" smtClean="0"/>
              <a:t>ехе</a:t>
            </a:r>
            <a:r>
              <a:rPr lang="ru-RU" sz="2000" dirty="0" smtClean="0"/>
              <a:t>-файл, даже от знакомого, ни в коем случае не запускай его, а лучше сразу удали и очисти корзину в твоей программе чтения почты. Бывали случаи рассылки вирусов.</a:t>
            </a:r>
          </a:p>
          <a:p>
            <a:pPr lvl="0"/>
            <a:r>
              <a:rPr lang="ru-RU" sz="2000" dirty="0" smtClean="0"/>
              <a:t>Никому никогда не посылай свой пароль.</a:t>
            </a:r>
          </a:p>
          <a:p>
            <a:pPr lvl="0"/>
            <a:r>
              <a:rPr lang="ru-RU" sz="2000" dirty="0" smtClean="0"/>
              <a:t>Старайся использовать для паролей трудно запоминаемый набор цифр и букв.</a:t>
            </a:r>
            <a:endParaRPr lang="ru-RU" sz="2000" dirty="0">
              <a:solidFill>
                <a:schemeClr val="tx1"/>
              </a:solidFill>
              <a:latin typeface="+mn-lt"/>
              <a:ea typeface="+mn-ea"/>
              <a:cs typeface="+mn-cs"/>
            </a:endParaRPr>
          </a:p>
          <a:p>
            <a:endParaRPr lang="ru-RU" dirty="0"/>
          </a:p>
        </p:txBody>
      </p:sp>
      <p:pic>
        <p:nvPicPr>
          <p:cNvPr id="5" name="Рисунок 4" descr="mail10.gif"/>
          <p:cNvPicPr>
            <a:picLocks noChangeAspect="1"/>
          </p:cNvPicPr>
          <p:nvPr/>
        </p:nvPicPr>
        <p:blipFill>
          <a:blip r:embed="rId2" cstate="print"/>
          <a:stretch>
            <a:fillRect/>
          </a:stretch>
        </p:blipFill>
        <p:spPr>
          <a:xfrm>
            <a:off x="571472" y="214290"/>
            <a:ext cx="857256" cy="85725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Твои права в онлайновой среде</a:t>
            </a:r>
            <a:br>
              <a:rPr lang="ru-RU" dirty="0"/>
            </a:br>
            <a:endParaRPr lang="ru-RU" dirty="0"/>
          </a:p>
        </p:txBody>
      </p:sp>
      <p:sp>
        <p:nvSpPr>
          <p:cNvPr id="3" name="Содержимое 2"/>
          <p:cNvSpPr>
            <a:spLocks noGrp="1"/>
          </p:cNvSpPr>
          <p:nvPr>
            <p:ph idx="1"/>
          </p:nvPr>
        </p:nvSpPr>
        <p:spPr>
          <a:xfrm>
            <a:off x="457200" y="1428737"/>
            <a:ext cx="8229600" cy="5124464"/>
          </a:xfrm>
        </p:spPr>
        <p:txBody>
          <a:bodyPr/>
          <a:lstStyle/>
          <a:p>
            <a:pPr lvl="0"/>
            <a:r>
              <a:rPr lang="ru-RU" sz="2000" dirty="0">
                <a:solidFill>
                  <a:schemeClr val="tx1"/>
                </a:solidFill>
                <a:latin typeface="+mn-lt"/>
                <a:ea typeface="+mn-ea"/>
                <a:cs typeface="+mn-cs"/>
              </a:rPr>
              <a:t>Ты имеешь права – и другие люди должны уважать их. Ты никогда не должен терпеть преследования или запугивания со стороны других людей. Законы реальной жизни также действуют и в </a:t>
            </a:r>
            <a:r>
              <a:rPr lang="ru-RU" sz="2000" dirty="0" err="1">
                <a:solidFill>
                  <a:schemeClr val="tx1"/>
                </a:solidFill>
                <a:latin typeface="+mn-lt"/>
                <a:ea typeface="+mn-ea"/>
                <a:cs typeface="+mn-cs"/>
              </a:rPr>
              <a:t>онлайн-среде</a:t>
            </a:r>
            <a:r>
              <a:rPr lang="ru-RU" sz="2000" dirty="0">
                <a:solidFill>
                  <a:schemeClr val="tx1"/>
                </a:solidFill>
                <a:latin typeface="+mn-lt"/>
                <a:ea typeface="+mn-ea"/>
                <a:cs typeface="+mn-cs"/>
              </a:rPr>
              <a:t>.</a:t>
            </a:r>
          </a:p>
          <a:p>
            <a:pPr lvl="0"/>
            <a:r>
              <a:rPr lang="ru-RU" sz="2000" dirty="0">
                <a:solidFill>
                  <a:schemeClr val="tx1"/>
                </a:solidFill>
                <a:latin typeface="+mn-lt"/>
                <a:ea typeface="+mn-ea"/>
                <a:cs typeface="+mn-cs"/>
              </a:rPr>
              <a:t>Ты имеешь право использовать современные технологии для развития своей индивидуальности и расширения твоих возможностей.</a:t>
            </a:r>
          </a:p>
          <a:p>
            <a:pPr lvl="0"/>
            <a:r>
              <a:rPr lang="ru-RU" sz="2000" dirty="0">
                <a:solidFill>
                  <a:schemeClr val="tx1"/>
                </a:solidFill>
                <a:latin typeface="+mn-lt"/>
                <a:ea typeface="+mn-ea"/>
                <a:cs typeface="+mn-cs"/>
              </a:rPr>
              <a:t>Ты имеешь право защитить свою персональную </a:t>
            </a:r>
            <a:r>
              <a:rPr lang="ru-RU" sz="2000" dirty="0" smtClean="0">
                <a:solidFill>
                  <a:schemeClr val="tx1"/>
                </a:solidFill>
                <a:latin typeface="+mn-lt"/>
                <a:ea typeface="+mn-ea"/>
                <a:cs typeface="+mn-cs"/>
              </a:rPr>
              <a:t>информацию</a:t>
            </a:r>
            <a:r>
              <a:rPr lang="ru-RU" sz="2000" dirty="0">
                <a:solidFill>
                  <a:schemeClr val="tx1"/>
                </a:solidFill>
                <a:latin typeface="+mn-lt"/>
                <a:ea typeface="+mn-ea"/>
                <a:cs typeface="+mn-cs"/>
              </a:rPr>
              <a:t>.</a:t>
            </a:r>
          </a:p>
          <a:p>
            <a:pPr lvl="0"/>
            <a:r>
              <a:rPr lang="ru-RU" sz="2000" dirty="0">
                <a:solidFill>
                  <a:schemeClr val="tx1"/>
                </a:solidFill>
                <a:latin typeface="+mn-lt"/>
                <a:ea typeface="+mn-ea"/>
                <a:cs typeface="+mn-cs"/>
              </a:rPr>
              <a:t>Ты имеешь право на доступ к информации и сервисам, соответствующим твоему возрасту и личным желаниям.</a:t>
            </a:r>
          </a:p>
          <a:p>
            <a:pPr lvl="0"/>
            <a:r>
              <a:rPr lang="ru-RU" sz="2000" dirty="0">
                <a:solidFill>
                  <a:schemeClr val="tx1"/>
                </a:solidFill>
                <a:latin typeface="+mn-lt"/>
                <a:ea typeface="+mn-ea"/>
                <a:cs typeface="+mn-cs"/>
              </a:rPr>
              <a:t>Ты имеешь право свободно выражать себя и право </a:t>
            </a:r>
            <a:r>
              <a:rPr lang="ru-RU" sz="2000" dirty="0" smtClean="0">
                <a:solidFill>
                  <a:schemeClr val="tx1"/>
                </a:solidFill>
                <a:latin typeface="+mn-lt"/>
                <a:ea typeface="+mn-ea"/>
                <a:cs typeface="+mn-cs"/>
              </a:rPr>
              <a:t>на уважение </a:t>
            </a:r>
            <a:r>
              <a:rPr lang="ru-RU" sz="2000" dirty="0">
                <a:solidFill>
                  <a:schemeClr val="tx1"/>
                </a:solidFill>
                <a:latin typeface="+mn-lt"/>
                <a:ea typeface="+mn-ea"/>
                <a:cs typeface="+mn-cs"/>
              </a:rPr>
              <a:t>к  себе, и, в то же время, должен всегда уважать других.</a:t>
            </a:r>
          </a:p>
          <a:p>
            <a:pPr lvl="0"/>
            <a:r>
              <a:rPr lang="ru-RU" sz="2000" dirty="0">
                <a:solidFill>
                  <a:schemeClr val="tx1"/>
                </a:solidFill>
                <a:latin typeface="+mn-lt"/>
                <a:ea typeface="+mn-ea"/>
                <a:cs typeface="+mn-cs"/>
              </a:rPr>
              <a:t>Ты можешь свободно обсуждать и критиковать все, что опубликовано или доступно в сети.</a:t>
            </a:r>
          </a:p>
          <a:p>
            <a:pPr lvl="0"/>
            <a:r>
              <a:rPr lang="ru-RU" sz="2000" dirty="0">
                <a:solidFill>
                  <a:schemeClr val="tx1"/>
                </a:solidFill>
                <a:latin typeface="+mn-lt"/>
                <a:ea typeface="+mn-ea"/>
                <a:cs typeface="+mn-cs"/>
              </a:rPr>
              <a:t>Ты имеешь право сказать НЕТ, тому, кто в </a:t>
            </a:r>
            <a:r>
              <a:rPr lang="ru-RU" sz="2000" dirty="0" err="1">
                <a:solidFill>
                  <a:schemeClr val="tx1"/>
                </a:solidFill>
                <a:latin typeface="+mn-lt"/>
                <a:ea typeface="+mn-ea"/>
                <a:cs typeface="+mn-cs"/>
              </a:rPr>
              <a:t>онлайн-среде</a:t>
            </a:r>
            <a:r>
              <a:rPr lang="ru-RU" sz="2000" dirty="0">
                <a:solidFill>
                  <a:schemeClr val="tx1"/>
                </a:solidFill>
                <a:latin typeface="+mn-lt"/>
                <a:ea typeface="+mn-ea"/>
                <a:cs typeface="+mn-cs"/>
              </a:rPr>
              <a:t> просит тебя о чем-то, что заставляет тебя чувствовать дискомфорт.</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Интернет-этикет</a:t>
            </a:r>
            <a:br>
              <a:rPr lang="ru-RU" dirty="0"/>
            </a:br>
            <a:endParaRPr lang="ru-RU" dirty="0"/>
          </a:p>
        </p:txBody>
      </p:sp>
      <p:sp>
        <p:nvSpPr>
          <p:cNvPr id="3" name="Содержимое 2"/>
          <p:cNvSpPr>
            <a:spLocks noGrp="1"/>
          </p:cNvSpPr>
          <p:nvPr>
            <p:ph idx="1"/>
          </p:nvPr>
        </p:nvSpPr>
        <p:spPr/>
        <p:txBody>
          <a:bodyPr/>
          <a:lstStyle/>
          <a:p>
            <a:pPr lvl="0"/>
            <a:r>
              <a:rPr lang="ru-RU" sz="2400" dirty="0">
                <a:solidFill>
                  <a:schemeClr val="tx1"/>
                </a:solidFill>
                <a:latin typeface="+mn-lt"/>
                <a:ea typeface="+mn-ea"/>
                <a:cs typeface="+mn-cs"/>
              </a:rPr>
              <a:t>Когда общаешься в </a:t>
            </a:r>
            <a:r>
              <a:rPr lang="ru-RU" sz="2400" dirty="0" err="1">
                <a:solidFill>
                  <a:schemeClr val="tx1"/>
                </a:solidFill>
                <a:latin typeface="+mn-lt"/>
                <a:ea typeface="+mn-ea"/>
                <a:cs typeface="+mn-cs"/>
              </a:rPr>
              <a:t>онлайне</a:t>
            </a:r>
            <a:r>
              <a:rPr lang="ru-RU" sz="2400" dirty="0">
                <a:solidFill>
                  <a:schemeClr val="tx1"/>
                </a:solidFill>
                <a:latin typeface="+mn-lt"/>
                <a:ea typeface="+mn-ea"/>
                <a:cs typeface="+mn-cs"/>
              </a:rPr>
              <a:t>, относись к другим людям так, как ты хотел бы, чтобы относились к тебе. Избегай сквернословия и не говори вещей, которые заставят кого-то плохо себя чувствовать.</a:t>
            </a:r>
          </a:p>
          <a:p>
            <a:pPr lvl="0"/>
            <a:r>
              <a:rPr lang="ru-RU" sz="2400" dirty="0">
                <a:solidFill>
                  <a:schemeClr val="tx1"/>
                </a:solidFill>
                <a:latin typeface="+mn-lt"/>
                <a:ea typeface="+mn-ea"/>
                <a:cs typeface="+mn-cs"/>
              </a:rPr>
              <a:t>Научись ''сетевому этикету'', когда находишься в </a:t>
            </a:r>
            <a:r>
              <a:rPr lang="ru-RU" sz="2400" dirty="0" err="1">
                <a:solidFill>
                  <a:schemeClr val="tx1"/>
                </a:solidFill>
                <a:latin typeface="+mn-lt"/>
                <a:ea typeface="+mn-ea"/>
                <a:cs typeface="+mn-cs"/>
              </a:rPr>
              <a:t>онлайне</a:t>
            </a:r>
            <a:r>
              <a:rPr lang="ru-RU" sz="2400" dirty="0">
                <a:solidFill>
                  <a:schemeClr val="tx1"/>
                </a:solidFill>
                <a:latin typeface="+mn-lt"/>
                <a:ea typeface="+mn-ea"/>
                <a:cs typeface="+mn-cs"/>
              </a:rPr>
              <a:t>. Что считается делать и говорить хорошо, а что нет? Например, если ты печатаешь сообщение ЗАГЛАВНЫМИ БУКВАМИ, твой собеседник может подумать, что ты кричишь на  него.</a:t>
            </a:r>
          </a:p>
          <a:p>
            <a:pPr lvl="0"/>
            <a:r>
              <a:rPr lang="ru-RU" sz="2400" dirty="0">
                <a:solidFill>
                  <a:schemeClr val="tx1"/>
                </a:solidFill>
                <a:latin typeface="+mn-lt"/>
                <a:ea typeface="+mn-ea"/>
                <a:cs typeface="+mn-cs"/>
              </a:rPr>
              <a:t>Если кто-то говорит что-то грубое или что-то неприятное - не отвечай. Уйди из чата или форума незамедлительно.</a:t>
            </a:r>
          </a:p>
          <a:p>
            <a:pPr>
              <a:buNone/>
            </a:pPr>
            <a:endParaRPr lang="ru-RU" dirty="0"/>
          </a:p>
        </p:txBody>
      </p:sp>
      <p:pic>
        <p:nvPicPr>
          <p:cNvPr id="5" name="Рисунок 4" descr="comp06.gif"/>
          <p:cNvPicPr>
            <a:picLocks noChangeAspect="1"/>
          </p:cNvPicPr>
          <p:nvPr/>
        </p:nvPicPr>
        <p:blipFill>
          <a:blip r:embed="rId2" cstate="print"/>
          <a:stretch>
            <a:fillRect/>
          </a:stretch>
        </p:blipFill>
        <p:spPr>
          <a:xfrm>
            <a:off x="7572396" y="0"/>
            <a:ext cx="1357322" cy="114298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Научись безопасно использовать свой компьютер</a:t>
            </a:r>
            <a:br>
              <a:rPr lang="ru-RU" dirty="0"/>
            </a:br>
            <a:endParaRPr lang="ru-RU" dirty="0"/>
          </a:p>
        </p:txBody>
      </p:sp>
      <p:sp>
        <p:nvSpPr>
          <p:cNvPr id="3" name="Содержимое 2"/>
          <p:cNvSpPr>
            <a:spLocks noGrp="1"/>
          </p:cNvSpPr>
          <p:nvPr>
            <p:ph idx="1"/>
          </p:nvPr>
        </p:nvSpPr>
        <p:spPr>
          <a:xfrm>
            <a:off x="3214678" y="1533525"/>
            <a:ext cx="5472122" cy="2252665"/>
          </a:xfrm>
        </p:spPr>
        <p:txBody>
          <a:bodyPr/>
          <a:lstStyle/>
          <a:p>
            <a:pPr lvl="0"/>
            <a:r>
              <a:rPr lang="ru-RU" sz="2000" dirty="0">
                <a:solidFill>
                  <a:schemeClr val="tx1"/>
                </a:solidFill>
                <a:latin typeface="+mn-lt"/>
                <a:ea typeface="+mn-ea"/>
                <a:cs typeface="+mn-cs"/>
              </a:rPr>
              <a:t>Убедись, что на твоем компьютере установлены брандмауэр и  антивирусное программное обеспечение. Научись их правильно использовать. Помни о том, что эти программы должны своевременно обновляться</a:t>
            </a:r>
            <a:r>
              <a:rPr lang="ru-RU" sz="2000" dirty="0" smtClean="0">
                <a:solidFill>
                  <a:schemeClr val="tx1"/>
                </a:solidFill>
                <a:latin typeface="+mn-lt"/>
                <a:ea typeface="+mn-ea"/>
                <a:cs typeface="+mn-cs"/>
              </a:rPr>
              <a:t>.</a:t>
            </a:r>
            <a:endParaRPr lang="ru-RU" sz="2000" dirty="0">
              <a:solidFill>
                <a:schemeClr val="tx1"/>
              </a:solidFill>
              <a:latin typeface="+mn-lt"/>
              <a:ea typeface="+mn-ea"/>
              <a:cs typeface="+mn-cs"/>
            </a:endParaRPr>
          </a:p>
        </p:txBody>
      </p:sp>
      <p:pic>
        <p:nvPicPr>
          <p:cNvPr id="6" name="Рисунок 5" descr="virus_1.jpg"/>
          <p:cNvPicPr>
            <a:picLocks noChangeAspect="1"/>
          </p:cNvPicPr>
          <p:nvPr/>
        </p:nvPicPr>
        <p:blipFill>
          <a:blip r:embed="rId2" cstate="print"/>
          <a:stretch>
            <a:fillRect/>
          </a:stretch>
        </p:blipFill>
        <p:spPr>
          <a:xfrm>
            <a:off x="0" y="1500174"/>
            <a:ext cx="3318392" cy="2540004"/>
          </a:xfrm>
          <a:prstGeom prst="rect">
            <a:avLst/>
          </a:prstGeom>
        </p:spPr>
      </p:pic>
      <p:sp>
        <p:nvSpPr>
          <p:cNvPr id="7" name="Прямоугольник 6"/>
          <p:cNvSpPr/>
          <p:nvPr/>
        </p:nvSpPr>
        <p:spPr>
          <a:xfrm>
            <a:off x="214282" y="4000504"/>
            <a:ext cx="8572560" cy="2585323"/>
          </a:xfrm>
          <a:prstGeom prst="rect">
            <a:avLst/>
          </a:prstGeom>
        </p:spPr>
        <p:txBody>
          <a:bodyPr wrap="square">
            <a:spAutoFit/>
          </a:bodyPr>
          <a:lstStyle/>
          <a:p>
            <a:pPr lvl="0">
              <a:buFont typeface="Arial" pitchFamily="34" charset="0"/>
              <a:buChar char="•"/>
            </a:pPr>
            <a:r>
              <a:rPr lang="ru-RU" dirty="0" smtClean="0"/>
              <a:t>Хорошо изучи операционную систему своего компьютера (</a:t>
            </a:r>
            <a:r>
              <a:rPr lang="ru-RU" dirty="0" err="1" smtClean="0"/>
              <a:t>Windows</a:t>
            </a:r>
            <a:r>
              <a:rPr lang="ru-RU" dirty="0" smtClean="0"/>
              <a:t>, </a:t>
            </a:r>
            <a:r>
              <a:rPr lang="ru-RU" dirty="0" err="1" smtClean="0"/>
              <a:t>Linux</a:t>
            </a:r>
            <a:r>
              <a:rPr lang="ru-RU" dirty="0" smtClean="0"/>
              <a:t> и</a:t>
            </a:r>
          </a:p>
          <a:p>
            <a:pPr lvl="0"/>
            <a:r>
              <a:rPr lang="ru-RU" dirty="0" smtClean="0"/>
              <a:t>т. д.). Знай как исправлять ошибки и делать обновления.</a:t>
            </a:r>
          </a:p>
          <a:p>
            <a:pPr lvl="0">
              <a:buFont typeface="Arial" pitchFamily="34" charset="0"/>
              <a:buChar char="•"/>
            </a:pPr>
            <a:r>
              <a:rPr lang="ru-RU" dirty="0" smtClean="0"/>
              <a:t>Если на компьютере установлена программа родительского контроля, поговори со своими родителями и договорись о настройках этой программы, чтобы они соответствовали твоему возрасту и потребностям. Не пытайся взломать или обойти такую программу!</a:t>
            </a:r>
          </a:p>
          <a:p>
            <a:pPr lvl="0">
              <a:buFont typeface="Arial" pitchFamily="34" charset="0"/>
              <a:buChar char="•"/>
            </a:pPr>
            <a:r>
              <a:rPr lang="ru-RU" dirty="0" smtClean="0"/>
              <a:t>Если ты получил файл, в котором ты не уверен или не знаешь, кто его отправил, НЕ открывай его. Именно так </a:t>
            </a:r>
            <a:r>
              <a:rPr lang="ru-RU" dirty="0" err="1" smtClean="0"/>
              <a:t>трояны</a:t>
            </a:r>
            <a:r>
              <a:rPr lang="ru-RU" dirty="0" smtClean="0"/>
              <a:t> и вирусы заражают твой компьютер.</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«Подозрительные» сайты </a:t>
            </a:r>
            <a:br>
              <a:rPr lang="ru-RU" dirty="0"/>
            </a:br>
            <a:endParaRPr lang="ru-RU" dirty="0"/>
          </a:p>
        </p:txBody>
      </p:sp>
      <p:sp>
        <p:nvSpPr>
          <p:cNvPr id="3" name="Содержимое 2"/>
          <p:cNvSpPr>
            <a:spLocks noGrp="1"/>
          </p:cNvSpPr>
          <p:nvPr>
            <p:ph idx="1"/>
          </p:nvPr>
        </p:nvSpPr>
        <p:spPr>
          <a:xfrm>
            <a:off x="2143108" y="1428737"/>
            <a:ext cx="6543692" cy="2214578"/>
          </a:xfrm>
        </p:spPr>
        <p:txBody>
          <a:bodyPr/>
          <a:lstStyle/>
          <a:p>
            <a:pPr lvl="0"/>
            <a:r>
              <a:rPr lang="ru-RU" sz="1800" dirty="0">
                <a:solidFill>
                  <a:schemeClr val="tx1"/>
                </a:solidFill>
                <a:latin typeface="+mn-lt"/>
                <a:ea typeface="+mn-ea"/>
                <a:cs typeface="+mn-cs"/>
              </a:rPr>
              <a:t>Если </a:t>
            </a:r>
            <a:r>
              <a:rPr lang="ru-RU" sz="1800" dirty="0" err="1">
                <a:solidFill>
                  <a:schemeClr val="tx1"/>
                </a:solidFill>
                <a:latin typeface="+mn-lt"/>
                <a:ea typeface="+mn-ea"/>
                <a:cs typeface="+mn-cs"/>
              </a:rPr>
              <a:t>веб-сайт</a:t>
            </a:r>
            <a:r>
              <a:rPr lang="ru-RU" sz="1800" dirty="0">
                <a:solidFill>
                  <a:schemeClr val="tx1"/>
                </a:solidFill>
                <a:latin typeface="+mn-lt"/>
                <a:ea typeface="+mn-ea"/>
                <a:cs typeface="+mn-cs"/>
              </a:rPr>
              <a:t> выглядит подозрительно или имеет страницу с  предупреждением для лиц моложе 18 лет, покинь его немедленно. Некоторые сайты не предназначены для детей.</a:t>
            </a:r>
          </a:p>
          <a:p>
            <a:pPr lvl="0"/>
            <a:r>
              <a:rPr lang="ru-RU" sz="1800" dirty="0">
                <a:solidFill>
                  <a:schemeClr val="tx1"/>
                </a:solidFill>
                <a:latin typeface="+mn-lt"/>
                <a:ea typeface="+mn-ea"/>
                <a:cs typeface="+mn-cs"/>
              </a:rPr>
              <a:t>Не заходи на неприличные сайты и не делись ссылками на такие сайты. Если ты видишь, что что-то тебя беспокоит, обсуди это с родителями или с  кем-то, кому ты доверяешь.</a:t>
            </a:r>
          </a:p>
          <a:p>
            <a:endParaRPr lang="ru-RU" dirty="0"/>
          </a:p>
        </p:txBody>
      </p:sp>
      <p:sp>
        <p:nvSpPr>
          <p:cNvPr id="6" name="Прямоугольник 5"/>
          <p:cNvSpPr/>
          <p:nvPr/>
        </p:nvSpPr>
        <p:spPr>
          <a:xfrm>
            <a:off x="214282" y="3714752"/>
            <a:ext cx="8786874" cy="3139321"/>
          </a:xfrm>
          <a:prstGeom prst="rect">
            <a:avLst/>
          </a:prstGeom>
        </p:spPr>
        <p:txBody>
          <a:bodyPr wrap="square">
            <a:spAutoFit/>
          </a:bodyPr>
          <a:lstStyle/>
          <a:p>
            <a:pPr lvl="0">
              <a:buFont typeface="Arial" pitchFamily="34" charset="0"/>
              <a:buChar char="•"/>
            </a:pPr>
            <a:r>
              <a:rPr lang="ru-RU" dirty="0" smtClean="0"/>
              <a:t>Знай, как уйти с </a:t>
            </a:r>
            <a:r>
              <a:rPr lang="ru-RU" dirty="0" err="1" smtClean="0"/>
              <a:t>веб-сайта</a:t>
            </a:r>
            <a:r>
              <a:rPr lang="ru-RU" dirty="0" smtClean="0"/>
              <a:t>, если поиск по интернету приведет тебя на неприятный или неприличный </a:t>
            </a:r>
            <a:r>
              <a:rPr lang="ru-RU" dirty="0" err="1" smtClean="0"/>
              <a:t>веб-сайт</a:t>
            </a:r>
            <a:r>
              <a:rPr lang="ru-RU" dirty="0" smtClean="0"/>
              <a:t>. Нажми </a:t>
            </a:r>
            <a:r>
              <a:rPr lang="ru-RU" dirty="0" err="1" smtClean="0"/>
              <a:t>control-alt-delete</a:t>
            </a:r>
            <a:r>
              <a:rPr lang="ru-RU" dirty="0" smtClean="0"/>
              <a:t>, если сайт не позволяет тебе выйти, или выключи монитор компьютера и сообщи об  этом взрослым.</a:t>
            </a:r>
          </a:p>
          <a:p>
            <a:pPr lvl="0">
              <a:buFont typeface="Arial" pitchFamily="34" charset="0"/>
              <a:buChar char="•"/>
            </a:pPr>
            <a:r>
              <a:rPr lang="ru-RU" dirty="0" smtClean="0"/>
              <a:t>Проверь с родителями, настроен ли твой поисковый механизм так, чтобы он блокировал материалы, предназначенные для взрослых.</a:t>
            </a:r>
          </a:p>
          <a:p>
            <a:pPr lvl="0">
              <a:buFont typeface="Arial" pitchFamily="34" charset="0"/>
              <a:buChar char="•"/>
            </a:pPr>
            <a:r>
              <a:rPr lang="ru-RU" dirty="0" smtClean="0"/>
              <a:t>Попроси родителей установить </a:t>
            </a:r>
            <a:r>
              <a:rPr lang="ru-RU" dirty="0" smtClean="0">
                <a:hlinkClick r:id="rId2"/>
              </a:rPr>
              <a:t>программное обеспечение для фильтрации</a:t>
            </a:r>
            <a:r>
              <a:rPr lang="ru-RU" dirty="0" smtClean="0"/>
              <a:t>  информации из интернета, которое блокировало бы  ''неправильные'' сайты.</a:t>
            </a:r>
          </a:p>
          <a:p>
            <a:pPr lvl="0">
              <a:buFont typeface="Arial" pitchFamily="34" charset="0"/>
              <a:buChar char="•"/>
            </a:pPr>
            <a:r>
              <a:rPr lang="ru-RU" dirty="0" smtClean="0"/>
              <a:t>Попроси родителей помочь тебе найти безопасные и забавные сайты и сделай на них ''закладки'' для последующего использования.</a:t>
            </a:r>
            <a:endParaRPr lang="ru-RU" dirty="0"/>
          </a:p>
        </p:txBody>
      </p:sp>
      <p:pic>
        <p:nvPicPr>
          <p:cNvPr id="7" name="Рисунок 6" descr="f700675405c8.jpg"/>
          <p:cNvPicPr>
            <a:picLocks noChangeAspect="1"/>
          </p:cNvPicPr>
          <p:nvPr/>
        </p:nvPicPr>
        <p:blipFill>
          <a:blip r:embed="rId3" cstate="print"/>
          <a:stretch>
            <a:fillRect/>
          </a:stretch>
        </p:blipFill>
        <p:spPr>
          <a:xfrm>
            <a:off x="571472" y="1422826"/>
            <a:ext cx="1571636" cy="23633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597TGp_Child_light">
  <a:themeElements>
    <a:clrScheme name="Default Design 2">
      <a:dk1>
        <a:srgbClr val="000000"/>
      </a:dk1>
      <a:lt1>
        <a:srgbClr val="F6EDA8"/>
      </a:lt1>
      <a:dk2>
        <a:srgbClr val="006600"/>
      </a:dk2>
      <a:lt2>
        <a:srgbClr val="FFFFFF"/>
      </a:lt2>
      <a:accent1>
        <a:srgbClr val="73C95B"/>
      </a:accent1>
      <a:accent2>
        <a:srgbClr val="F7C037"/>
      </a:accent2>
      <a:accent3>
        <a:srgbClr val="FAF4D1"/>
      </a:accent3>
      <a:accent4>
        <a:srgbClr val="000000"/>
      </a:accent4>
      <a:accent5>
        <a:srgbClr val="BCE1B5"/>
      </a:accent5>
      <a:accent6>
        <a:srgbClr val="E0AE31"/>
      </a:accent6>
      <a:hlink>
        <a:srgbClr val="2393CB"/>
      </a:hlink>
      <a:folHlink>
        <a:srgbClr val="CB057B"/>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BBEAA8"/>
        </a:lt1>
        <a:dk2>
          <a:srgbClr val="063C60"/>
        </a:dk2>
        <a:lt2>
          <a:srgbClr val="FFFFFF"/>
        </a:lt2>
        <a:accent1>
          <a:srgbClr val="5598CF"/>
        </a:accent1>
        <a:accent2>
          <a:srgbClr val="AAD955"/>
        </a:accent2>
        <a:accent3>
          <a:srgbClr val="DAF3D1"/>
        </a:accent3>
        <a:accent4>
          <a:srgbClr val="000000"/>
        </a:accent4>
        <a:accent5>
          <a:srgbClr val="B4CAE4"/>
        </a:accent5>
        <a:accent6>
          <a:srgbClr val="9AC44C"/>
        </a:accent6>
        <a:hlink>
          <a:srgbClr val="C7AA6F"/>
        </a:hlink>
        <a:folHlink>
          <a:srgbClr val="9E65B7"/>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6EDA8"/>
        </a:lt1>
        <a:dk2>
          <a:srgbClr val="006600"/>
        </a:dk2>
        <a:lt2>
          <a:srgbClr val="FFFFFF"/>
        </a:lt2>
        <a:accent1>
          <a:srgbClr val="73C95B"/>
        </a:accent1>
        <a:accent2>
          <a:srgbClr val="F7C037"/>
        </a:accent2>
        <a:accent3>
          <a:srgbClr val="FAF4D1"/>
        </a:accent3>
        <a:accent4>
          <a:srgbClr val="000000"/>
        </a:accent4>
        <a:accent5>
          <a:srgbClr val="BCE1B5"/>
        </a:accent5>
        <a:accent6>
          <a:srgbClr val="E0AE31"/>
        </a:accent6>
        <a:hlink>
          <a:srgbClr val="2393CB"/>
        </a:hlink>
        <a:folHlink>
          <a:srgbClr val="CB057B"/>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CE6AE"/>
        </a:lt1>
        <a:dk2>
          <a:srgbClr val="800000"/>
        </a:dk2>
        <a:lt2>
          <a:srgbClr val="FFFFFF"/>
        </a:lt2>
        <a:accent1>
          <a:srgbClr val="F66C2E"/>
        </a:accent1>
        <a:accent2>
          <a:srgbClr val="F9DE3D"/>
        </a:accent2>
        <a:accent3>
          <a:srgbClr val="FDF0D3"/>
        </a:accent3>
        <a:accent4>
          <a:srgbClr val="000000"/>
        </a:accent4>
        <a:accent5>
          <a:srgbClr val="FABAAD"/>
        </a:accent5>
        <a:accent6>
          <a:srgbClr val="E2C936"/>
        </a:accent6>
        <a:hlink>
          <a:srgbClr val="6CCA85"/>
        </a:hlink>
        <a:folHlink>
          <a:srgbClr val="DCA4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597TGp_Child_light</Template>
  <TotalTime>168</TotalTime>
  <Words>228</Words>
  <Application>Microsoft Office PowerPoint</Application>
  <PresentationFormat>Экран (4:3)</PresentationFormat>
  <Paragraphs>103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597TGp_Child_light</vt:lpstr>
      <vt:lpstr>Детям  о правилах  безопасного поведения  в Интернете</vt:lpstr>
      <vt:lpstr>Содержание</vt:lpstr>
      <vt:lpstr>Это важно знать! </vt:lpstr>
      <vt:lpstr>Это важно знать! </vt:lpstr>
      <vt:lpstr>Это важно знать!</vt:lpstr>
      <vt:lpstr>Твои права в онлайновой среде </vt:lpstr>
      <vt:lpstr>Интернет-этикет </vt:lpstr>
      <vt:lpstr>Научись безопасно использовать свой компьютер </vt:lpstr>
      <vt:lpstr>«Подозрительные» сайты  </vt:lpstr>
      <vt:lpstr>Будь начеку! </vt:lpstr>
      <vt:lpstr>Будь начеку! </vt:lpstr>
      <vt:lpstr>Если тебя запугивают в онлайновой среде: </vt:lpstr>
      <vt:lpstr>Если у тебя возникли вопросы или проблемы :</vt:lpstr>
      <vt:lpstr>Выводы</vt:lpstr>
      <vt:lpstr>Ресурсы:</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Детям о правилах поведения в Интернете</dc:title>
  <dc:creator>1</dc:creator>
  <cp:lastModifiedBy>Toshiba</cp:lastModifiedBy>
  <cp:revision>21</cp:revision>
  <dcterms:created xsi:type="dcterms:W3CDTF">2011-07-05T11:15:00Z</dcterms:created>
  <dcterms:modified xsi:type="dcterms:W3CDTF">2013-10-21T10:37:08Z</dcterms:modified>
</cp:coreProperties>
</file>